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3"/>
  </p:notesMasterIdLst>
  <p:handoutMasterIdLst>
    <p:handoutMasterId r:id="rId14"/>
  </p:handoutMasterIdLst>
  <p:sldIdLst>
    <p:sldId id="32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naka" initials="y" lastIdx="1" clrIdx="0">
    <p:extLst>
      <p:ext uri="{19B8F6BF-5375-455C-9EA6-DF929625EA0E}">
        <p15:presenceInfo xmlns:p15="http://schemas.microsoft.com/office/powerpoint/2012/main" userId="yamana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EDCD2"/>
    <a:srgbClr val="FFE5E5"/>
    <a:srgbClr val="FFDDDE"/>
    <a:srgbClr val="FFDDE0"/>
    <a:srgbClr val="FFD1D5"/>
    <a:srgbClr val="FF99CC"/>
    <a:srgbClr val="FFC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48919" autoAdjust="0"/>
  </p:normalViewPr>
  <p:slideViewPr>
    <p:cSldViewPr snapToGrid="0">
      <p:cViewPr varScale="1">
        <p:scale>
          <a:sx n="53" d="100"/>
          <a:sy n="53" d="100"/>
        </p:scale>
        <p:origin x="2808" y="6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A68FB29-F9D7-4548-B7A6-594517AC45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F16CAF-E64E-4E04-A4EA-AAD2D6C7D7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FFF9D-5DAC-47B1-B66F-59ADD5EFE59A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5C4D36-D759-4D40-9315-5BA9676E2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女性の健康課題④更年期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ED5459-7817-4E96-9380-822D35F9CD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410DE-4589-4191-A198-CC1CDA4CD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702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B310E-29A5-4A1B-A863-44B758CB06C2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女性の健康課題④更年期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AF47A-6AF2-4630-B190-10BB5B5D3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494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更年期とは女性の場合、閉経の前後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年間を言います。一般的には</a:t>
            </a:r>
            <a:r>
              <a:rPr kumimoji="1" lang="en-US" altLang="ja-JP" dirty="0"/>
              <a:t>45</a:t>
            </a:r>
            <a:r>
              <a:rPr kumimoji="1" lang="ja-JP" altLang="en-US" dirty="0"/>
              <a:t>歳から</a:t>
            </a:r>
            <a:r>
              <a:rPr kumimoji="1" lang="en-US" altLang="ja-JP" dirty="0"/>
              <a:t>55</a:t>
            </a:r>
            <a:r>
              <a:rPr kumimoji="1" lang="ja-JP" altLang="en-US" dirty="0"/>
              <a:t>歳頃がその時期にあたります。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また、更年期には、様々な体調の不良や情緒不安定などの症状が現れることがあり、これらを更年期症状と言います。</a:t>
            </a:r>
            <a:endParaRPr kumimoji="1" lang="en-US" altLang="ja-JP" dirty="0"/>
          </a:p>
          <a:p>
            <a:endParaRPr kumimoji="1" lang="ja-JP" altLang="en-US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C81DB4-AD3B-4F63-902D-E4ACC1D33D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361969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更年期症状は、卵巣機能の急激な低下による、女性ホルモンの減少が主な原因ですが、それ以外にも、性格や体質、環境的な要因などが、更年期症状の現れ方に関係していると言われています。</a:t>
            </a:r>
            <a:endParaRPr kumimoji="1" lang="en-US" altLang="ja-JP" dirty="0"/>
          </a:p>
          <a:p>
            <a:endParaRPr kumimoji="1" lang="en-US" altLang="ja-JP" strike="sngStrik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trike="noStrike" dirty="0"/>
              <a:t>男性の場合、男性ホルモンは加齢とともに徐々に低下するため、女性のように一定の時期はありませんが、女性より長い期間にわたり、身体的な症状や性機能に関連した症状がでることがあります。ただし、一般的には女性の場合と較べ、症状が軽く気付かれないことが多いと見られています。</a:t>
            </a:r>
            <a:endParaRPr kumimoji="1" lang="en-US" altLang="ja-JP" strike="noStrik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63EFE5-8DFC-43CE-9D67-F8BADBCA40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5565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更年期に現れる症状としては、「疲れやすい」「肩こり・腰痛・手足の痛みがある」「汗をかきやすい」「怒りやすく、すぐイライラする」「寝付きが悪かったり眠りが浅かったりする」「くよくよしたり憂鬱になることがある」などがあり、更年期うつにつながることもあります。</a:t>
            </a:r>
            <a:endParaRPr kumimoji="1" lang="en-US" altLang="ja-JP" dirty="0"/>
          </a:p>
          <a:p>
            <a:r>
              <a:rPr kumimoji="1" lang="ja-JP" altLang="en-US" dirty="0"/>
              <a:t>症状の程度も個人差が大きいのが特徴です。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AF47A-6AF2-4630-B190-10BB5B5D35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3E28E4-853B-4008-8047-D36689210F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181881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更年期症状のうち、生活に支障をきたす状態を「更年期障害」といいます。 </a:t>
            </a:r>
            <a:endParaRPr kumimoji="1" lang="en-US" altLang="ja-JP" dirty="0"/>
          </a:p>
          <a:p>
            <a:r>
              <a:rPr kumimoji="1" lang="ja-JP" altLang="en-US" dirty="0"/>
              <a:t>更年期障害になると、</a:t>
            </a:r>
            <a:r>
              <a:rPr kumimoji="1" lang="en-US" altLang="ja-JP" dirty="0"/>
              <a:t>QOL</a:t>
            </a:r>
            <a:r>
              <a:rPr kumimoji="1" lang="ja-JP" altLang="en-US" dirty="0"/>
              <a:t>（生活の質）の低下、仕事の能率の低下、昇進をあきらめる、といった影響が出ます。また、体調が悪いため、仕事を継続できなくなって離職する場合もでてきてしまいます。 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B3B557-FD63-4497-B5B8-C30C95111E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261653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一方で、更年期症状は、治療により軽減できるケースがあります。</a:t>
            </a:r>
            <a:endParaRPr kumimoji="1" lang="en-US" altLang="ja-JP" dirty="0"/>
          </a:p>
          <a:p>
            <a:r>
              <a:rPr kumimoji="1" lang="ja-JP" altLang="en-US" dirty="0"/>
              <a:t>辛い場合は我慢せず、婦人科を受診して治療を受けるといいでしょう。 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更年期障害の治療は、ホルモン補充療法（</a:t>
            </a:r>
            <a:r>
              <a:rPr kumimoji="1" lang="en-US" altLang="ja-JP" dirty="0"/>
              <a:t>HRT</a:t>
            </a:r>
            <a:r>
              <a:rPr kumimoji="1" lang="ja-JP" altLang="en-US" dirty="0"/>
              <a:t>）と漢方治療が主なものですが、精神的な症状が強い場合などは抗うつ剤や、睡眠剤などの薬を使うこともあります。また環境の要因が強い場合などは、カウンセリングも有効です。</a:t>
            </a:r>
            <a:endParaRPr kumimoji="1" lang="en-US" altLang="ja-JP" dirty="0"/>
          </a:p>
          <a:p>
            <a:r>
              <a:rPr kumimoji="1" lang="ja-JP" altLang="en-US" dirty="0"/>
              <a:t>しかし、治療により症状を軽くできるということを知らない、または原因がわからず我慢してしまう女性が多いのが実状です。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D6F733-4FD7-4CA1-AAA5-A75D18175F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26476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職場では、更年期について基本的な情報を共有することが大事です。 </a:t>
            </a:r>
            <a:endParaRPr kumimoji="1" lang="en-US" altLang="ja-JP" dirty="0"/>
          </a:p>
          <a:p>
            <a:r>
              <a:rPr kumimoji="1" lang="ja-JP" altLang="en-US" dirty="0"/>
              <a:t>女性従業員が自身のヘルスリテラシーを高めることで、「症状が重い場合は治療を受ける」という行動につながります。</a:t>
            </a:r>
            <a:endParaRPr kumimoji="1" lang="en-US" altLang="ja-JP" dirty="0"/>
          </a:p>
          <a:p>
            <a:r>
              <a:rPr kumimoji="1" lang="ja-JP" altLang="en-US" dirty="0"/>
              <a:t>また周囲は、この世代に体調不良があることを理解することが大切です。</a:t>
            </a:r>
            <a:endParaRPr kumimoji="1" lang="en-US" altLang="ja-JP" dirty="0"/>
          </a:p>
          <a:p>
            <a:r>
              <a:rPr kumimoji="1" lang="ja-JP" altLang="en-US" dirty="0"/>
              <a:t>そして、更年期症状による離職を防ぐためにも、体調が悪いときに活用できる、職場の制度を検討していただくのもよいでしょう。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B48491-C3D7-4F22-B00A-E8D0794B96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2503267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職場での心無い言葉や態度が女性を苦しめることもあります。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r>
              <a:rPr kumimoji="1" lang="ja-JP" altLang="en-US" dirty="0"/>
              <a:t>そんな時は、職場の理解が何よりも助けになります。</a:t>
            </a:r>
            <a:endParaRPr kumimoji="1" lang="en-US" altLang="ja-JP" dirty="0"/>
          </a:p>
          <a:p>
            <a:r>
              <a:rPr kumimoji="1" lang="ja-JP" altLang="en-US" dirty="0"/>
              <a:t>男性も女性も更年期への理解を深め、助け合える職場を作っていきましょう。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44CDA8-BAB2-4C52-8E42-FD97DF7866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642198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dirty="0">
                <a:latin typeface="+mn-ea"/>
                <a:ea typeface="+mn-ea"/>
              </a:rPr>
              <a:t>40</a:t>
            </a:r>
            <a:r>
              <a:rPr kumimoji="1" lang="ja-JP" altLang="en-US" b="0" dirty="0">
                <a:latin typeface="+mn-ea"/>
                <a:ea typeface="+mn-ea"/>
              </a:rPr>
              <a:t>代・</a:t>
            </a:r>
            <a:r>
              <a:rPr kumimoji="1" lang="en-US" altLang="ja-JP" b="0" dirty="0">
                <a:latin typeface="+mn-ea"/>
                <a:ea typeface="+mn-ea"/>
              </a:rPr>
              <a:t>50</a:t>
            </a:r>
            <a:r>
              <a:rPr kumimoji="1" lang="ja-JP" altLang="en-US" b="0" dirty="0">
                <a:latin typeface="+mn-ea"/>
                <a:ea typeface="+mn-ea"/>
              </a:rPr>
              <a:t>代の更年期世代の女性は、キャリアも長く知識も経験も豊富な貴重な人材ですが、更年期の辛い症状で仕事をあきらめる女性もいます。</a:t>
            </a:r>
            <a:endParaRPr kumimoji="1" lang="en-US" altLang="ja-JP" b="0" dirty="0">
              <a:latin typeface="+mn-ea"/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dirty="0">
                <a:latin typeface="+mn-ea"/>
                <a:ea typeface="+mn-ea"/>
              </a:rPr>
              <a:t>女性のヘルスリテラシーを高める施策や職場環境の整備など、更年期</a:t>
            </a:r>
            <a:r>
              <a:rPr kumimoji="1" lang="ja-JP" altLang="en-US" b="0">
                <a:latin typeface="+mn-ea"/>
                <a:ea typeface="+mn-ea"/>
              </a:rPr>
              <a:t>対策は職場</a:t>
            </a:r>
            <a:r>
              <a:rPr kumimoji="1" lang="ja-JP" altLang="en-US" b="0" dirty="0">
                <a:latin typeface="+mn-ea"/>
                <a:ea typeface="+mn-ea"/>
              </a:rPr>
              <a:t>にとっても重要なテーマです。 </a:t>
            </a:r>
            <a:endParaRPr kumimoji="1" lang="en-US" altLang="ja-JP" b="0" dirty="0">
              <a:latin typeface="+mn-ea"/>
              <a:ea typeface="+mn-ea"/>
            </a:endParaRP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AF47A-6AF2-4630-B190-10BB5B5D359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4AC54B-4E68-43EB-A1BB-B090A735A6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2492031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AF47A-6AF2-4630-B190-10BB5B5D35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C0C165-CBF0-49E2-9851-B149182A81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女性の健康課題④更年期</a:t>
            </a:r>
          </a:p>
        </p:txBody>
      </p:sp>
    </p:spTree>
    <p:extLst>
      <p:ext uri="{BB962C8B-B14F-4D97-AF65-F5344CB8AC3E}">
        <p14:creationId xmlns:p14="http://schemas.microsoft.com/office/powerpoint/2010/main" val="150588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81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2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06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949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6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4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10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999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646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976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7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312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762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195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49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5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6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3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4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18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7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B92D-1807-4D8B-A6AC-93301A149CB3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930E-13B5-4361-8CDD-C2CA0BC68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8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DC98FABE-1444-43CE-9A17-923556D40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79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bg1"/>
            </a:gs>
            <a:gs pos="96000">
              <a:schemeClr val="accent4">
                <a:lumMod val="20000"/>
                <a:lumOff val="80000"/>
                <a:alpha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BE67311-634D-4661-8B5D-083CE80C4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42"/>
    </mc:Choice>
    <mc:Fallback xmlns="">
      <p:transition spd="slow" advTm="1504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75C21C7-C059-400A-9983-1FC436DFA5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335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42"/>
    </mc:Choice>
    <mc:Fallback xmlns="">
      <p:transition spd="slow" advTm="2424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B928ACA-3874-4CBC-9F1E-DBEBFB42D6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992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75"/>
    </mc:Choice>
    <mc:Fallback xmlns="">
      <p:transition spd="slow" advTm="4597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3BADF69E-7D92-48D8-BE18-35BE324A7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966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03"/>
    </mc:Choice>
    <mc:Fallback xmlns="">
      <p:transition spd="slow" advTm="322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7616A27-65FA-48BC-9197-74632315B1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459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72"/>
    </mc:Choice>
    <mc:Fallback xmlns="">
      <p:transition spd="slow" advTm="277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508DA3-E2B5-4E02-9FE4-A29614C5C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83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867"/>
    </mc:Choice>
    <mc:Fallback xmlns="">
      <p:transition spd="slow" advTm="4586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C816CE5-5728-47DE-9F86-7DBB61161F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102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1"/>
    </mc:Choice>
    <mc:Fallback xmlns="">
      <p:transition spd="slow" advTm="3295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8CF183F-EE95-471B-B606-4854D61E87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414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03"/>
    </mc:Choice>
    <mc:Fallback xmlns="">
      <p:transition spd="slow" advTm="177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B4D9A69-C651-4ADB-B477-F02A24B669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3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11"/>
    </mc:Choice>
    <mc:Fallback xmlns="">
      <p:transition spd="slow" advTm="2521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7.7|1.8|1.8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.3|4|2.1|3|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7.9|3.3|2.1|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8.9|4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7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accent5">
              <a:lumMod val="60000"/>
              <a:lumOff val="4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2592</TotalTime>
  <Words>753</Words>
  <Application>Microsoft Office PowerPoint</Application>
  <PresentationFormat>画面に合わせる (4:3)</PresentationFormat>
  <Paragraphs>44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Arial</vt:lpstr>
      <vt:lpstr>Calibri</vt:lpstr>
      <vt:lpstr>Calibri Light</vt:lpstr>
      <vt:lpstr>Office テーマ</vt:lpstr>
      <vt:lpstr>2_Office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3-3 女性の健康課題③ ～不妊治療～</dc:title>
  <dc:creator>畠山 初美</dc:creator>
  <cp:lastModifiedBy>yamanaka</cp:lastModifiedBy>
  <cp:revision>67</cp:revision>
  <cp:lastPrinted>2022-02-09T05:30:06Z</cp:lastPrinted>
  <dcterms:created xsi:type="dcterms:W3CDTF">2021-07-24T02:49:03Z</dcterms:created>
  <dcterms:modified xsi:type="dcterms:W3CDTF">2022-02-14T02:49:16Z</dcterms:modified>
</cp:coreProperties>
</file>