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handoutMasterIdLst>
    <p:handoutMasterId r:id="rId19"/>
  </p:handoutMasterIdLst>
  <p:sldIdLst>
    <p:sldId id="924" r:id="rId3"/>
    <p:sldId id="911" r:id="rId4"/>
    <p:sldId id="912" r:id="rId5"/>
    <p:sldId id="913" r:id="rId6"/>
    <p:sldId id="914" r:id="rId7"/>
    <p:sldId id="915" r:id="rId8"/>
    <p:sldId id="916" r:id="rId9"/>
    <p:sldId id="917" r:id="rId10"/>
    <p:sldId id="918" r:id="rId11"/>
    <p:sldId id="919" r:id="rId12"/>
    <p:sldId id="920" r:id="rId13"/>
    <p:sldId id="921" r:id="rId14"/>
    <p:sldId id="922" r:id="rId15"/>
    <p:sldId id="923" r:id="rId16"/>
    <p:sldId id="278" r:id="rId17"/>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9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FFCCCC"/>
    <a:srgbClr val="FF9999"/>
    <a:srgbClr val="0000FF"/>
    <a:srgbClr val="FFF0C2"/>
    <a:srgbClr val="DAE3F3"/>
    <a:srgbClr val="FFFFCC"/>
    <a:srgbClr val="4472C4"/>
    <a:srgbClr val="ED8E4D"/>
    <a:srgbClr val="F1A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76424" autoAdjust="0"/>
  </p:normalViewPr>
  <p:slideViewPr>
    <p:cSldViewPr snapToGrid="0">
      <p:cViewPr varScale="1">
        <p:scale>
          <a:sx n="48" d="100"/>
          <a:sy n="48" d="100"/>
        </p:scale>
        <p:origin x="2016" y="54"/>
      </p:cViewPr>
      <p:guideLst>
        <p:guide orient="horz" pos="2205"/>
        <p:guide pos="2903"/>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46" d="100"/>
          <a:sy n="46" d="100"/>
        </p:scale>
        <p:origin x="2994" y="36"/>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A8BE345-2690-44C1-B1DD-578089F000B3}"/>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198AF5A-D273-4687-BD7F-2ED806BE88BA}"/>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EA882F27-D592-4979-AAB9-9AF773108BCC}" type="datetimeFigureOut">
              <a:rPr kumimoji="1" lang="ja-JP" altLang="en-US" smtClean="0"/>
              <a:t>2022/2/22</a:t>
            </a:fld>
            <a:endParaRPr kumimoji="1" lang="ja-JP" altLang="en-US"/>
          </a:p>
        </p:txBody>
      </p:sp>
      <p:sp>
        <p:nvSpPr>
          <p:cNvPr id="4" name="フッター プレースホルダー 3">
            <a:extLst>
              <a:ext uri="{FF2B5EF4-FFF2-40B4-BE49-F238E27FC236}">
                <a16:creationId xmlns:a16="http://schemas.microsoft.com/office/drawing/2014/main" id="{7B98DE75-9B2D-4A23-A994-6F760EF17F21}"/>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r>
              <a:rPr kumimoji="1" lang="ja-JP" altLang="en-US"/>
              <a:t>女性の健康課題②妊娠・出産</a:t>
            </a:r>
          </a:p>
        </p:txBody>
      </p:sp>
      <p:sp>
        <p:nvSpPr>
          <p:cNvPr id="5" name="スライド番号プレースホルダー 4">
            <a:extLst>
              <a:ext uri="{FF2B5EF4-FFF2-40B4-BE49-F238E27FC236}">
                <a16:creationId xmlns:a16="http://schemas.microsoft.com/office/drawing/2014/main" id="{D24C9C3A-56B2-4B48-BE99-5A604F9A6B4B}"/>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9E9338A5-A6EB-47BC-AF27-D7F5B12DCB81}" type="slidenum">
              <a:rPr kumimoji="1" lang="ja-JP" altLang="en-US" smtClean="0"/>
              <a:t>‹#›</a:t>
            </a:fld>
            <a:endParaRPr kumimoji="1" lang="ja-JP" altLang="en-US"/>
          </a:p>
        </p:txBody>
      </p:sp>
    </p:spTree>
    <p:extLst>
      <p:ext uri="{BB962C8B-B14F-4D97-AF65-F5344CB8AC3E}">
        <p14:creationId xmlns:p14="http://schemas.microsoft.com/office/powerpoint/2010/main" val="19393230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DE3F88A-7D31-466B-8F62-294BB4EF2B1C}" type="datetimeFigureOut">
              <a:rPr kumimoji="1" lang="ja-JP" altLang="en-US" smtClean="0"/>
              <a:t>2022/2/22</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r>
              <a:rPr kumimoji="1" lang="ja-JP" altLang="en-US"/>
              <a:t>女性の健康課題②妊娠・出産</a:t>
            </a:r>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ECB0768-E6BE-4728-AB0A-1FC8083F4E30}" type="slidenum">
              <a:rPr kumimoji="1" lang="ja-JP" altLang="en-US" smtClean="0"/>
              <a:t>‹#›</a:t>
            </a:fld>
            <a:endParaRPr kumimoji="1" lang="ja-JP" altLang="en-US"/>
          </a:p>
        </p:txBody>
      </p:sp>
    </p:spTree>
    <p:extLst>
      <p:ext uri="{BB962C8B-B14F-4D97-AF65-F5344CB8AC3E}">
        <p14:creationId xmlns:p14="http://schemas.microsoft.com/office/powerpoint/2010/main" val="371827987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kumimoji="1" lang="ja-JP" altLang="en-US"/>
              <a:t>女性の健康課題②妊娠・出産</a:t>
            </a:r>
          </a:p>
        </p:txBody>
      </p:sp>
      <p:sp>
        <p:nvSpPr>
          <p:cNvPr id="5" name="スライド番号プレースホルダー 4"/>
          <p:cNvSpPr>
            <a:spLocks noGrp="1"/>
          </p:cNvSpPr>
          <p:nvPr>
            <p:ph type="sldNum" sz="quarter" idx="5"/>
          </p:nvPr>
        </p:nvSpPr>
        <p:spPr/>
        <p:txBody>
          <a:bodyPr/>
          <a:lstStyle/>
          <a:p>
            <a:fld id="{3ECB0768-E6BE-4728-AB0A-1FC8083F4E30}" type="slidenum">
              <a:rPr kumimoji="1" lang="ja-JP" altLang="en-US" smtClean="0"/>
              <a:t>1</a:t>
            </a:fld>
            <a:endParaRPr kumimoji="1" lang="ja-JP" altLang="en-US"/>
          </a:p>
        </p:txBody>
      </p:sp>
    </p:spTree>
    <p:extLst>
      <p:ext uri="{BB962C8B-B14F-4D97-AF65-F5344CB8AC3E}">
        <p14:creationId xmlns:p14="http://schemas.microsoft.com/office/powerpoint/2010/main" val="2111749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7063" cy="3328987"/>
          </a:xfrm>
        </p:spPr>
      </p:sp>
      <p:sp>
        <p:nvSpPr>
          <p:cNvPr id="3" name="ノート プレースホルダー 2"/>
          <p:cNvSpPr>
            <a:spLocks noGrp="1"/>
          </p:cNvSpPr>
          <p:nvPr>
            <p:ph type="body" idx="1"/>
          </p:nvPr>
        </p:nvSpPr>
        <p:spPr/>
        <p:txBody>
          <a:bodyPr/>
          <a:lstStyle/>
          <a:p>
            <a:pPr algn="just"/>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事業主として取り組まなければならない措置として、</a:t>
            </a:r>
          </a:p>
          <a:p>
            <a:pPr algn="just"/>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妊娠中、定期的な妊婦健診などを受けるための時間の確保や通勤緩和があります。</a:t>
            </a:r>
          </a:p>
          <a:p>
            <a:pPr algn="just"/>
            <a:endPar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妊娠した女性と赤ちゃんの健康管理のための妊婦検診を定期的に受診するための時間を確保しなければなりません。</a:t>
            </a:r>
          </a:p>
          <a:p>
            <a:pPr algn="just"/>
            <a:endPar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通勤中の混雑によって、つわりの悪化や流産・早産などにつながる恐れがあるため、医師等から指導</a:t>
            </a:r>
            <a:r>
              <a:rPr lang="ja-JP" altLang="en-US" b="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を受けた旨、妊娠中の女性労働者から</a:t>
            </a:r>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申出があった場合は、混雑時間をさけて通勤ができるようにしなければなりません。</a:t>
            </a:r>
            <a:endParaRPr lang="en-US"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ECB0768-E6BE-4728-AB0A-1FC8083F4E30}" type="slidenum">
              <a:rPr kumimoji="1" lang="ja-JP" altLang="en-US" smtClean="0"/>
              <a:t>10</a:t>
            </a:fld>
            <a:endParaRPr kumimoji="1" lang="ja-JP" altLang="en-US"/>
          </a:p>
        </p:txBody>
      </p:sp>
      <p:sp>
        <p:nvSpPr>
          <p:cNvPr id="5" name="フッター プレースホルダー 4">
            <a:extLst>
              <a:ext uri="{FF2B5EF4-FFF2-40B4-BE49-F238E27FC236}">
                <a16:creationId xmlns:a16="http://schemas.microsoft.com/office/drawing/2014/main" id="{59A39E81-B3CE-44BB-8006-F47449A39E0A}"/>
              </a:ext>
            </a:extLst>
          </p:cNvPr>
          <p:cNvSpPr>
            <a:spLocks noGrp="1"/>
          </p:cNvSpPr>
          <p:nvPr>
            <p:ph type="ftr" sz="quarter" idx="4"/>
          </p:nvPr>
        </p:nvSpPr>
        <p:spPr/>
        <p:txBody>
          <a:bodyPr/>
          <a:lstStyle/>
          <a:p>
            <a:r>
              <a:rPr kumimoji="1" lang="ja-JP" altLang="en-US"/>
              <a:t>女性の健康課題②妊娠・出産</a:t>
            </a:r>
          </a:p>
        </p:txBody>
      </p:sp>
    </p:spTree>
    <p:extLst>
      <p:ext uri="{BB962C8B-B14F-4D97-AF65-F5344CB8AC3E}">
        <p14:creationId xmlns:p14="http://schemas.microsoft.com/office/powerpoint/2010/main" val="370840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7063" cy="3328987"/>
          </a:xfrm>
        </p:spPr>
      </p:sp>
      <p:sp>
        <p:nvSpPr>
          <p:cNvPr id="3" name="ノート プレースホルダー 2"/>
          <p:cNvSpPr>
            <a:spLocks noGrp="1"/>
          </p:cNvSpPr>
          <p:nvPr>
            <p:ph type="body" idx="1"/>
          </p:nvPr>
        </p:nvSpPr>
        <p:spPr/>
        <p:txBody>
          <a:bodyPr/>
          <a:lstStyle/>
          <a:p>
            <a:pPr algn="just"/>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次に、妊娠中の休憩、軽易業務への転換などの措置です。</a:t>
            </a:r>
          </a:p>
          <a:p>
            <a:pPr algn="just"/>
            <a:endPar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つわりがある時は精神的にも辛いため、医師等から指導</a:t>
            </a:r>
            <a:r>
              <a:rPr lang="ja-JP" altLang="en-US" b="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を受けた旨、妊娠中の女性労働者から申出があった</a:t>
            </a:r>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場合は、適宜休息や栄養補給のため間食ができるよう、休憩時間を長くする、回数を増やす等の措置を講じなければなりません。</a:t>
            </a:r>
            <a:endParaRPr lang="en-US"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重いものを扱う作業や立ち続ける業務など、医師等から指導</a:t>
            </a:r>
            <a:r>
              <a:rPr lang="ja-JP" altLang="en-US" b="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を受けた旨、妊娠中の女性労働者から申出があった場合は、</a:t>
            </a:r>
            <a:r>
              <a:rPr lang="ja-JP" altLang="en-US"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体への負担軽減のため、担当業務の見直しや転換などを行う必要があります。</a:t>
            </a:r>
            <a:endParaRPr lang="en-US" altLang="ja-JP"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ECB0768-E6BE-4728-AB0A-1FC8083F4E30}" type="slidenum">
              <a:rPr kumimoji="1" lang="ja-JP" altLang="en-US" smtClean="0"/>
              <a:t>11</a:t>
            </a:fld>
            <a:endParaRPr kumimoji="1" lang="ja-JP" altLang="en-US"/>
          </a:p>
        </p:txBody>
      </p:sp>
      <p:sp>
        <p:nvSpPr>
          <p:cNvPr id="5" name="フッター プレースホルダー 4">
            <a:extLst>
              <a:ext uri="{FF2B5EF4-FFF2-40B4-BE49-F238E27FC236}">
                <a16:creationId xmlns:a16="http://schemas.microsoft.com/office/drawing/2014/main" id="{425A4E5D-F780-4EA9-91C0-6A012D2137C5}"/>
              </a:ext>
            </a:extLst>
          </p:cNvPr>
          <p:cNvSpPr>
            <a:spLocks noGrp="1"/>
          </p:cNvSpPr>
          <p:nvPr>
            <p:ph type="ftr" sz="quarter" idx="4"/>
          </p:nvPr>
        </p:nvSpPr>
        <p:spPr/>
        <p:txBody>
          <a:bodyPr/>
          <a:lstStyle/>
          <a:p>
            <a:r>
              <a:rPr kumimoji="1" lang="ja-JP" altLang="en-US"/>
              <a:t>女性の健康課題②妊娠・出産</a:t>
            </a:r>
          </a:p>
        </p:txBody>
      </p:sp>
    </p:spTree>
    <p:extLst>
      <p:ext uri="{BB962C8B-B14F-4D97-AF65-F5344CB8AC3E}">
        <p14:creationId xmlns:p14="http://schemas.microsoft.com/office/powerpoint/2010/main" val="309971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7063" cy="3328987"/>
          </a:xfrm>
        </p:spPr>
      </p:sp>
      <p:sp>
        <p:nvSpPr>
          <p:cNvPr id="3" name="ノート プレースホルダー 2"/>
          <p:cNvSpPr>
            <a:spLocks noGrp="1"/>
          </p:cNvSpPr>
          <p:nvPr>
            <p:ph type="body" idx="1"/>
          </p:nvPr>
        </p:nvSpPr>
        <p:spPr>
          <a:xfrm>
            <a:off x="285750" y="4748163"/>
            <a:ext cx="6229350" cy="4981625"/>
          </a:xfrm>
        </p:spPr>
        <p:txBody>
          <a:bodyPr/>
          <a:lstStyle/>
          <a:p>
            <a:r>
              <a:rPr kumimoji="1" lang="ja-JP" altLang="en-US" sz="1200" b="0" dirty="0">
                <a:solidFill>
                  <a:schemeClr val="tx1"/>
                </a:solidFill>
                <a:latin typeface="游ゴシック" panose="020B0400000000000000" pitchFamily="50" charset="-128"/>
                <a:ea typeface="游ゴシック" panose="020B0400000000000000" pitchFamily="50" charset="-128"/>
              </a:rPr>
              <a:t>次に、時間外労働、休日労働、深夜業についてと、産前産後の休業、育児時間についての措置です。</a:t>
            </a:r>
          </a:p>
          <a:p>
            <a:endParaRPr kumimoji="1" lang="ja-JP" altLang="en-US" sz="1200" b="0" dirty="0">
              <a:solidFill>
                <a:schemeClr val="tx1"/>
              </a:solidFill>
              <a:latin typeface="游ゴシック" panose="020B0400000000000000" pitchFamily="50" charset="-128"/>
              <a:ea typeface="游ゴシック" panose="020B0400000000000000" pitchFamily="50" charset="-128"/>
            </a:endParaRPr>
          </a:p>
          <a:p>
            <a:r>
              <a:rPr kumimoji="1" lang="ja-JP" altLang="en-US" sz="1200" b="0" dirty="0">
                <a:solidFill>
                  <a:schemeClr val="tx1"/>
                </a:solidFill>
                <a:latin typeface="游ゴシック" panose="020B0400000000000000" pitchFamily="50" charset="-128"/>
                <a:ea typeface="游ゴシック" panose="020B0400000000000000" pitchFamily="50" charset="-128"/>
              </a:rPr>
              <a:t>時間外労働、休日労働、深夜業は、本人から免除の請求があった場合はさせてはなりません。</a:t>
            </a:r>
          </a:p>
          <a:p>
            <a:r>
              <a:rPr kumimoji="1" lang="ja-JP" altLang="en-US" sz="1200" b="0" dirty="0">
                <a:solidFill>
                  <a:schemeClr val="tx1"/>
                </a:solidFill>
                <a:latin typeface="游ゴシック" panose="020B0400000000000000" pitchFamily="50" charset="-128"/>
                <a:ea typeface="游ゴシック" panose="020B0400000000000000" pitchFamily="50" charset="-128"/>
              </a:rPr>
              <a:t>女性が申し出しやすい職場環境にすることもとても大切になります。</a:t>
            </a:r>
          </a:p>
          <a:p>
            <a:endParaRPr kumimoji="1" lang="ja-JP" altLang="en-US" sz="1200" b="0" dirty="0">
              <a:solidFill>
                <a:schemeClr val="tx1"/>
              </a:solidFill>
              <a:latin typeface="游ゴシック" panose="020B0400000000000000" pitchFamily="50" charset="-128"/>
              <a:ea typeface="游ゴシック" panose="020B0400000000000000" pitchFamily="50" charset="-128"/>
            </a:endParaRPr>
          </a:p>
          <a:p>
            <a:r>
              <a:rPr kumimoji="1" lang="ja-JP" altLang="en-US" sz="1200" b="0" dirty="0">
                <a:solidFill>
                  <a:schemeClr val="tx1"/>
                </a:solidFill>
                <a:latin typeface="游ゴシック" panose="020B0400000000000000" pitchFamily="50" charset="-128"/>
                <a:ea typeface="游ゴシック" panose="020B0400000000000000" pitchFamily="50" charset="-128"/>
              </a:rPr>
              <a:t>産前休業は、女性が休業を請求した場合、出産予定日の</a:t>
            </a:r>
            <a:r>
              <a:rPr kumimoji="1" lang="en-US" altLang="ja-JP" sz="1200" b="0" dirty="0">
                <a:solidFill>
                  <a:schemeClr val="tx1"/>
                </a:solidFill>
                <a:latin typeface="游ゴシック" panose="020B0400000000000000" pitchFamily="50" charset="-128"/>
                <a:ea typeface="游ゴシック" panose="020B0400000000000000" pitchFamily="50" charset="-128"/>
              </a:rPr>
              <a:t>6</a:t>
            </a:r>
            <a:r>
              <a:rPr kumimoji="1" lang="ja-JP" altLang="en-US" sz="1200" b="0" dirty="0">
                <a:solidFill>
                  <a:schemeClr val="tx1"/>
                </a:solidFill>
                <a:latin typeface="游ゴシック" panose="020B0400000000000000" pitchFamily="50" charset="-128"/>
                <a:ea typeface="游ゴシック" panose="020B0400000000000000" pitchFamily="50" charset="-128"/>
              </a:rPr>
              <a:t>週間前（双子など多胎児の場合は</a:t>
            </a:r>
            <a:r>
              <a:rPr kumimoji="1" lang="en-US" altLang="ja-JP" sz="1200" b="0" dirty="0">
                <a:solidFill>
                  <a:schemeClr val="tx1"/>
                </a:solidFill>
                <a:latin typeface="游ゴシック" panose="020B0400000000000000" pitchFamily="50" charset="-128"/>
                <a:ea typeface="游ゴシック" panose="020B0400000000000000" pitchFamily="50" charset="-128"/>
              </a:rPr>
              <a:t>14</a:t>
            </a:r>
            <a:r>
              <a:rPr kumimoji="1" lang="ja-JP" altLang="en-US" sz="1200" b="0" dirty="0">
                <a:solidFill>
                  <a:schemeClr val="tx1"/>
                </a:solidFill>
                <a:latin typeface="游ゴシック" panose="020B0400000000000000" pitchFamily="50" charset="-128"/>
                <a:ea typeface="游ゴシック" panose="020B0400000000000000" pitchFamily="50" charset="-128"/>
              </a:rPr>
              <a:t>週間前）から就業させることはできません。</a:t>
            </a:r>
            <a:endParaRPr kumimoji="1" lang="en-US" altLang="ja-JP" sz="1200" b="0" dirty="0">
              <a:solidFill>
                <a:schemeClr val="tx1"/>
              </a:solidFill>
              <a:latin typeface="游ゴシック" panose="020B0400000000000000" pitchFamily="50" charset="-128"/>
              <a:ea typeface="游ゴシック" panose="020B0400000000000000" pitchFamily="50" charset="-128"/>
            </a:endParaRPr>
          </a:p>
          <a:p>
            <a:r>
              <a:rPr kumimoji="1" lang="ja-JP" altLang="en-US" sz="1200" b="0" dirty="0">
                <a:solidFill>
                  <a:schemeClr val="tx1"/>
                </a:solidFill>
                <a:latin typeface="游ゴシック" panose="020B0400000000000000" pitchFamily="50" charset="-128"/>
                <a:ea typeface="游ゴシック" panose="020B0400000000000000" pitchFamily="50" charset="-128"/>
              </a:rPr>
              <a:t>産後休業は、原則として出産日翌日から</a:t>
            </a:r>
            <a:r>
              <a:rPr kumimoji="1" lang="en-US" altLang="ja-JP" sz="1200" b="0" dirty="0">
                <a:solidFill>
                  <a:schemeClr val="tx1"/>
                </a:solidFill>
                <a:latin typeface="游ゴシック" panose="020B0400000000000000" pitchFamily="50" charset="-128"/>
                <a:ea typeface="游ゴシック" panose="020B0400000000000000" pitchFamily="50" charset="-128"/>
              </a:rPr>
              <a:t>8</a:t>
            </a:r>
            <a:r>
              <a:rPr kumimoji="1" lang="ja-JP" altLang="en-US" sz="1200" b="0" dirty="0">
                <a:solidFill>
                  <a:schemeClr val="tx1"/>
                </a:solidFill>
                <a:latin typeface="游ゴシック" panose="020B0400000000000000" pitchFamily="50" charset="-128"/>
                <a:ea typeface="游ゴシック" panose="020B0400000000000000" pitchFamily="50" charset="-128"/>
              </a:rPr>
              <a:t>週間は就業させることはできません。</a:t>
            </a:r>
          </a:p>
          <a:p>
            <a:r>
              <a:rPr kumimoji="1" lang="ja-JP" altLang="en-US" sz="1200" b="0" dirty="0">
                <a:solidFill>
                  <a:schemeClr val="tx1"/>
                </a:solidFill>
                <a:latin typeface="游ゴシック" panose="020B0400000000000000" pitchFamily="50" charset="-128"/>
                <a:ea typeface="游ゴシック" panose="020B0400000000000000" pitchFamily="50" charset="-128"/>
              </a:rPr>
              <a:t>いつごろからお休みしたいのか、また、出産後はいつ復職したいのか、本人と時間に余裕をもって話し、職場全体でも共有しておくことが大切になります。</a:t>
            </a:r>
          </a:p>
          <a:p>
            <a:endParaRPr kumimoji="1" lang="ja-JP" altLang="en-US" sz="1200" b="0" dirty="0">
              <a:solidFill>
                <a:schemeClr val="tx1"/>
              </a:solidFill>
              <a:latin typeface="游ゴシック" panose="020B0400000000000000" pitchFamily="50" charset="-128"/>
              <a:ea typeface="游ゴシック" panose="020B0400000000000000" pitchFamily="50" charset="-128"/>
            </a:endParaRPr>
          </a:p>
          <a:p>
            <a:r>
              <a:rPr kumimoji="1" lang="ja-JP" altLang="en-US" sz="1200" b="0" dirty="0">
                <a:solidFill>
                  <a:schemeClr val="tx1"/>
                </a:solidFill>
                <a:latin typeface="游ゴシック" panose="020B0400000000000000" pitchFamily="50" charset="-128"/>
                <a:ea typeface="游ゴシック" panose="020B0400000000000000" pitchFamily="50" charset="-128"/>
              </a:rPr>
              <a:t>出産後早い段階から職場復帰を希望する場合、子供が</a:t>
            </a:r>
            <a:r>
              <a:rPr kumimoji="1" lang="en-US" altLang="ja-JP" sz="1200" b="0" dirty="0">
                <a:solidFill>
                  <a:schemeClr val="tx1"/>
                </a:solidFill>
                <a:latin typeface="游ゴシック" panose="020B0400000000000000" pitchFamily="50" charset="-128"/>
                <a:ea typeface="游ゴシック" panose="020B0400000000000000" pitchFamily="50" charset="-128"/>
              </a:rPr>
              <a:t>0</a:t>
            </a:r>
            <a:r>
              <a:rPr kumimoji="1" lang="ja-JP" altLang="en-US" sz="1200" b="0" dirty="0">
                <a:solidFill>
                  <a:schemeClr val="tx1"/>
                </a:solidFill>
                <a:latin typeface="游ゴシック" panose="020B0400000000000000" pitchFamily="50" charset="-128"/>
                <a:ea typeface="游ゴシック" panose="020B0400000000000000" pitchFamily="50" charset="-128"/>
              </a:rPr>
              <a:t>歳の間は本人から</a:t>
            </a:r>
            <a:r>
              <a:rPr kumimoji="1" lang="en-US" altLang="ja-JP" sz="1200" b="0" dirty="0">
                <a:solidFill>
                  <a:schemeClr val="tx1"/>
                </a:solidFill>
                <a:latin typeface="游ゴシック" panose="020B0400000000000000" pitchFamily="50" charset="-128"/>
                <a:ea typeface="游ゴシック" panose="020B0400000000000000" pitchFamily="50" charset="-128"/>
              </a:rPr>
              <a:t>1</a:t>
            </a:r>
            <a:r>
              <a:rPr kumimoji="1" lang="ja-JP" altLang="en-US" sz="1200" b="0" dirty="0">
                <a:solidFill>
                  <a:schemeClr val="tx1"/>
                </a:solidFill>
                <a:latin typeface="游ゴシック" panose="020B0400000000000000" pitchFamily="50" charset="-128"/>
                <a:ea typeface="游ゴシック" panose="020B0400000000000000" pitchFamily="50" charset="-128"/>
              </a:rPr>
              <a:t>日</a:t>
            </a:r>
            <a:r>
              <a:rPr kumimoji="1" lang="en-US" altLang="ja-JP" sz="1200" b="0" dirty="0">
                <a:solidFill>
                  <a:schemeClr val="tx1"/>
                </a:solidFill>
                <a:latin typeface="游ゴシック" panose="020B0400000000000000" pitchFamily="50" charset="-128"/>
                <a:ea typeface="游ゴシック" panose="020B0400000000000000" pitchFamily="50" charset="-128"/>
              </a:rPr>
              <a:t>2</a:t>
            </a:r>
            <a:r>
              <a:rPr kumimoji="1" lang="ja-JP" altLang="en-US" sz="1200" b="0" dirty="0">
                <a:solidFill>
                  <a:schemeClr val="tx1"/>
                </a:solidFill>
                <a:latin typeface="游ゴシック" panose="020B0400000000000000" pitchFamily="50" charset="-128"/>
                <a:ea typeface="游ゴシック" panose="020B0400000000000000" pitchFamily="50" charset="-128"/>
              </a:rPr>
              <a:t>回、各々少なくとも</a:t>
            </a:r>
            <a:r>
              <a:rPr kumimoji="1" lang="en-US" altLang="ja-JP" sz="1200" b="0" dirty="0">
                <a:solidFill>
                  <a:schemeClr val="tx1"/>
                </a:solidFill>
                <a:latin typeface="游ゴシック" panose="020B0400000000000000" pitchFamily="50" charset="-128"/>
                <a:ea typeface="游ゴシック" panose="020B0400000000000000" pitchFamily="50" charset="-128"/>
              </a:rPr>
              <a:t>30</a:t>
            </a:r>
            <a:r>
              <a:rPr kumimoji="1" lang="ja-JP" altLang="en-US" sz="1200" b="0" dirty="0">
                <a:solidFill>
                  <a:schemeClr val="tx1"/>
                </a:solidFill>
                <a:latin typeface="游ゴシック" panose="020B0400000000000000" pitchFamily="50" charset="-128"/>
                <a:ea typeface="游ゴシック" panose="020B0400000000000000" pitchFamily="50" charset="-128"/>
              </a:rPr>
              <a:t>分の育児時間取得の請求があった場合は応じなければなりません。</a:t>
            </a:r>
            <a:endParaRPr kumimoji="1" lang="en-US" altLang="ja-JP" sz="1200" b="0" dirty="0">
              <a:solidFill>
                <a:schemeClr val="tx1"/>
              </a:solidFill>
              <a:latin typeface="游ゴシック" panose="020B0400000000000000" pitchFamily="50" charset="-128"/>
              <a:ea typeface="游ゴシック" panose="020B0400000000000000" pitchFamily="50" charset="-128"/>
            </a:endParaRPr>
          </a:p>
          <a:p>
            <a:endParaRPr kumimoji="1" lang="en-US" altLang="ja-JP" sz="1200" b="0" dirty="0">
              <a:solidFill>
                <a:schemeClr val="tx1"/>
              </a:solidFill>
              <a:latin typeface="游ゴシック" panose="020B0400000000000000" pitchFamily="50" charset="-128"/>
              <a:ea typeface="游ゴシック" panose="020B0400000000000000" pitchFamily="50" charset="-128"/>
            </a:endParaRPr>
          </a:p>
          <a:p>
            <a:endParaRPr kumimoji="1" lang="en-US" altLang="ja-JP" sz="1800" dirty="0"/>
          </a:p>
        </p:txBody>
      </p:sp>
      <p:sp>
        <p:nvSpPr>
          <p:cNvPr id="4" name="スライド番号プレースホルダー 3"/>
          <p:cNvSpPr>
            <a:spLocks noGrp="1"/>
          </p:cNvSpPr>
          <p:nvPr>
            <p:ph type="sldNum" sz="quarter" idx="5"/>
          </p:nvPr>
        </p:nvSpPr>
        <p:spPr/>
        <p:txBody>
          <a:bodyPr/>
          <a:lstStyle/>
          <a:p>
            <a:fld id="{3ECB0768-E6BE-4728-AB0A-1FC8083F4E30}" type="slidenum">
              <a:rPr kumimoji="1" lang="ja-JP" altLang="en-US" smtClean="0"/>
              <a:t>12</a:t>
            </a:fld>
            <a:endParaRPr kumimoji="1" lang="ja-JP" altLang="en-US"/>
          </a:p>
        </p:txBody>
      </p:sp>
      <p:sp>
        <p:nvSpPr>
          <p:cNvPr id="5" name="フッター プレースホルダー 4">
            <a:extLst>
              <a:ext uri="{FF2B5EF4-FFF2-40B4-BE49-F238E27FC236}">
                <a16:creationId xmlns:a16="http://schemas.microsoft.com/office/drawing/2014/main" id="{873C5463-91D0-4994-A8B8-FCFADACABF9D}"/>
              </a:ext>
            </a:extLst>
          </p:cNvPr>
          <p:cNvSpPr>
            <a:spLocks noGrp="1"/>
          </p:cNvSpPr>
          <p:nvPr>
            <p:ph type="ftr" sz="quarter" idx="4"/>
          </p:nvPr>
        </p:nvSpPr>
        <p:spPr/>
        <p:txBody>
          <a:bodyPr/>
          <a:lstStyle/>
          <a:p>
            <a:r>
              <a:rPr kumimoji="1" lang="ja-JP" altLang="en-US"/>
              <a:t>女性の健康課題②妊娠・出産</a:t>
            </a:r>
          </a:p>
        </p:txBody>
      </p:sp>
    </p:spTree>
    <p:extLst>
      <p:ext uri="{BB962C8B-B14F-4D97-AF65-F5344CB8AC3E}">
        <p14:creationId xmlns:p14="http://schemas.microsoft.com/office/powerpoint/2010/main" val="2326303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7063" cy="3328987"/>
          </a:xfrm>
        </p:spPr>
      </p:sp>
      <p:sp>
        <p:nvSpPr>
          <p:cNvPr id="3" name="ノート プレースホルダー 2"/>
          <p:cNvSpPr>
            <a:spLocks noGrp="1"/>
          </p:cNvSpPr>
          <p:nvPr>
            <p:ph type="body" idx="1"/>
          </p:nvPr>
        </p:nvSpPr>
        <p:spPr/>
        <p:txBody>
          <a:bodyPr/>
          <a:lstStyle/>
          <a:p>
            <a:r>
              <a:rPr kumimoji="1" lang="ja-JP" altLang="en-US" b="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働く女性を支援するさまざまな法律や制度がありますが、妊娠している女性が医師等から指導を受けた場合などに</a:t>
            </a:r>
            <a:endParaRPr kumimoji="1" lang="en-US" altLang="ja-JP" b="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r>
              <a:rPr kumimoji="1" lang="ja-JP" altLang="en-US" b="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その指導内容を事業主の方に的確に伝えることができる「母性健康管理指導事項連絡カード」、略して「母健連絡カード」があります。</a:t>
            </a:r>
          </a:p>
          <a:p>
            <a:r>
              <a:rPr kumimoji="1" lang="ja-JP" altLang="en-US" b="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この「母健連絡カード」が提出された場合は、事業主はカードの記載内容に応じた適切な措置を講じる必要があります。</a:t>
            </a:r>
          </a:p>
          <a:p>
            <a:r>
              <a:rPr kumimoji="1" lang="ja-JP" altLang="en-US" b="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会社から積極的に周知するのもよいでしょう。</a:t>
            </a:r>
            <a:endParaRPr kumimoji="1" lang="en-US" altLang="ja-JP" b="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ECB0768-E6BE-4728-AB0A-1FC8083F4E30}" type="slidenum">
              <a:rPr kumimoji="1" lang="ja-JP" altLang="en-US" smtClean="0"/>
              <a:t>13</a:t>
            </a:fld>
            <a:endParaRPr kumimoji="1" lang="ja-JP" altLang="en-US"/>
          </a:p>
        </p:txBody>
      </p:sp>
      <p:sp>
        <p:nvSpPr>
          <p:cNvPr id="5" name="フッター プレースホルダー 4">
            <a:extLst>
              <a:ext uri="{FF2B5EF4-FFF2-40B4-BE49-F238E27FC236}">
                <a16:creationId xmlns:a16="http://schemas.microsoft.com/office/drawing/2014/main" id="{3FF0153B-1A8A-44A5-B393-2D75C3D210B3}"/>
              </a:ext>
            </a:extLst>
          </p:cNvPr>
          <p:cNvSpPr>
            <a:spLocks noGrp="1"/>
          </p:cNvSpPr>
          <p:nvPr>
            <p:ph type="ftr" sz="quarter" idx="4"/>
          </p:nvPr>
        </p:nvSpPr>
        <p:spPr/>
        <p:txBody>
          <a:bodyPr/>
          <a:lstStyle/>
          <a:p>
            <a:r>
              <a:rPr kumimoji="1" lang="ja-JP" altLang="en-US"/>
              <a:t>女性の健康課題②妊娠・出産</a:t>
            </a:r>
          </a:p>
        </p:txBody>
      </p:sp>
    </p:spTree>
    <p:extLst>
      <p:ext uri="{BB962C8B-B14F-4D97-AF65-F5344CB8AC3E}">
        <p14:creationId xmlns:p14="http://schemas.microsoft.com/office/powerpoint/2010/main" val="57548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tabLst>
                <a:tab pos="3800475" algn="l"/>
              </a:tabLst>
            </a:pPr>
            <a:r>
              <a:rPr lang="ja-JP" altLang="en-US"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妊娠・出産に関するハラスメントも注意が必要です。</a:t>
            </a:r>
            <a:endParaRPr lang="en-US" altLang="ja-JP"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tabLst>
                <a:tab pos="3800475" algn="l"/>
              </a:tabLst>
            </a:pPr>
            <a:endParaRPr lang="en-US" altLang="ja-JP"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tabLst>
                <a:tab pos="3800475" algn="l"/>
              </a:tabLst>
            </a:pPr>
            <a:r>
              <a:rPr lang="ja-JP" altLang="en-US"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事業主による妊娠・出産・育児休業等を理由とした解雇等の不利益取扱いは禁止されています。</a:t>
            </a:r>
            <a:endParaRPr lang="en-US" altLang="ja-JP"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tabLst>
                <a:tab pos="3800475" algn="l"/>
              </a:tabLst>
            </a:pPr>
            <a:r>
              <a:rPr lang="ja-JP" altLang="en-US"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また、妊娠・出産・育児休業等に関する嫌がらせなどのハラスメントを防止する措置をとる必要があります。</a:t>
            </a:r>
            <a:endParaRPr lang="en-US" altLang="ja-JP"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tabLst>
                <a:tab pos="3800475" algn="l"/>
              </a:tabLst>
            </a:pPr>
            <a:endParaRPr lang="en-US" altLang="ja-JP"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tabLst>
                <a:tab pos="3800475" algn="l"/>
              </a:tabLst>
            </a:pPr>
            <a:r>
              <a:rPr lang="ja-JP" altLang="ja-JP"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何気ない会話でも</a:t>
            </a:r>
            <a:r>
              <a:rPr lang="ja-JP" altLang="en-US"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うっかりした発言</a:t>
            </a:r>
            <a:r>
              <a:rPr lang="ja-JP" altLang="en-US"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ja-JP"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ハラスメントに</a:t>
            </a:r>
            <a:r>
              <a:rPr lang="ja-JP" altLang="en-US"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なる可能性があります。</a:t>
            </a:r>
            <a:endParaRPr lang="en-US" altLang="ja-JP"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tabLst>
                <a:tab pos="3800475" algn="l"/>
              </a:tabLst>
            </a:pPr>
            <a:r>
              <a:rPr lang="ja-JP" altLang="en-US"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相手の立場を考えたコミュニケーションが大切です。</a:t>
            </a:r>
            <a:endParaRPr lang="en-US" altLang="ja-JP" sz="120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ECB0768-E6BE-4728-AB0A-1FC8083F4E30}" type="slidenum">
              <a:rPr kumimoji="1" lang="ja-JP" altLang="en-US" smtClean="0"/>
              <a:t>14</a:t>
            </a:fld>
            <a:endParaRPr kumimoji="1" lang="ja-JP" altLang="en-US"/>
          </a:p>
        </p:txBody>
      </p:sp>
      <p:sp>
        <p:nvSpPr>
          <p:cNvPr id="5" name="フッター プレースホルダー 4">
            <a:extLst>
              <a:ext uri="{FF2B5EF4-FFF2-40B4-BE49-F238E27FC236}">
                <a16:creationId xmlns:a16="http://schemas.microsoft.com/office/drawing/2014/main" id="{0B4DF1A0-E036-472D-9931-6C821A4EA0AA}"/>
              </a:ext>
            </a:extLst>
          </p:cNvPr>
          <p:cNvSpPr>
            <a:spLocks noGrp="1"/>
          </p:cNvSpPr>
          <p:nvPr>
            <p:ph type="ftr" sz="quarter" idx="4"/>
          </p:nvPr>
        </p:nvSpPr>
        <p:spPr/>
        <p:txBody>
          <a:bodyPr/>
          <a:lstStyle/>
          <a:p>
            <a:r>
              <a:rPr kumimoji="1" lang="ja-JP" altLang="en-US"/>
              <a:t>女性の健康課題②妊娠・出産</a:t>
            </a:r>
          </a:p>
        </p:txBody>
      </p:sp>
    </p:spTree>
    <p:extLst>
      <p:ext uri="{BB962C8B-B14F-4D97-AF65-F5344CB8AC3E}">
        <p14:creationId xmlns:p14="http://schemas.microsoft.com/office/powerpoint/2010/main" val="206920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AF47A-6AF2-4630-B190-10BB5B5D359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a:extLst>
              <a:ext uri="{FF2B5EF4-FFF2-40B4-BE49-F238E27FC236}">
                <a16:creationId xmlns:a16="http://schemas.microsoft.com/office/drawing/2014/main" id="{B83BEBDF-BA9B-432F-9987-2E86B919F08B}"/>
              </a:ext>
            </a:extLst>
          </p:cNvPr>
          <p:cNvSpPr>
            <a:spLocks noGrp="1"/>
          </p:cNvSpPr>
          <p:nvPr>
            <p:ph type="ftr" sz="quarter" idx="4"/>
          </p:nvPr>
        </p:nvSpPr>
        <p:spPr/>
        <p:txBody>
          <a:bodyPr/>
          <a:lstStyle/>
          <a:p>
            <a:r>
              <a:rPr kumimoji="1" lang="ja-JP" altLang="en-US"/>
              <a:t>女性の健康課題②妊娠・出産</a:t>
            </a:r>
          </a:p>
        </p:txBody>
      </p:sp>
    </p:spTree>
    <p:extLst>
      <p:ext uri="{BB962C8B-B14F-4D97-AF65-F5344CB8AC3E}">
        <p14:creationId xmlns:p14="http://schemas.microsoft.com/office/powerpoint/2010/main" val="66130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游ゴシック" panose="020B0400000000000000" pitchFamily="50" charset="-128"/>
                <a:ea typeface="游ゴシック" panose="020B0400000000000000" pitchFamily="50" charset="-128"/>
              </a:rPr>
              <a:t>妊娠する　からだと心の変化</a:t>
            </a:r>
            <a:endParaRPr kumimoji="1" lang="en-US" altLang="ja-JP" dirty="0">
              <a:latin typeface="游ゴシック" panose="020B0400000000000000" pitchFamily="50" charset="-128"/>
              <a:ea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21657-2C3A-47A4-AD1F-F09E92DCF7E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フッター プレースホルダー 4">
            <a:extLst>
              <a:ext uri="{FF2B5EF4-FFF2-40B4-BE49-F238E27FC236}">
                <a16:creationId xmlns:a16="http://schemas.microsoft.com/office/drawing/2014/main" id="{201561D2-9F06-4032-96D1-82429E1053E3}"/>
              </a:ext>
            </a:extLst>
          </p:cNvPr>
          <p:cNvSpPr>
            <a:spLocks noGrp="1"/>
          </p:cNvSpPr>
          <p:nvPr>
            <p:ph type="ftr" sz="quarter" idx="4"/>
          </p:nvPr>
        </p:nvSpPr>
        <p:spPr/>
        <p:txBody>
          <a:bodyPr/>
          <a:lstStyle/>
          <a:p>
            <a:r>
              <a:rPr kumimoji="1" lang="ja-JP" altLang="en-US"/>
              <a:t>女性の健康課題②妊娠・出産</a:t>
            </a:r>
          </a:p>
        </p:txBody>
      </p:sp>
    </p:spTree>
    <p:extLst>
      <p:ext uri="{BB962C8B-B14F-4D97-AF65-F5344CB8AC3E}">
        <p14:creationId xmlns:p14="http://schemas.microsoft.com/office/powerpoint/2010/main" val="45992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7063" cy="3328987"/>
          </a:xfrm>
        </p:spPr>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latin typeface="+mn-ea"/>
                <a:ea typeface="+mn-ea"/>
                <a:cs typeface="+mn-cs"/>
              </a:rPr>
              <a:t>妊娠中の母体には、おなかの赤ちゃんの発育が進むにつれて様々な変化が起こってきます。</a:t>
            </a:r>
          </a:p>
          <a:p>
            <a:r>
              <a:rPr kumimoji="1" lang="ja-JP" altLang="ja-JP" kern="1200" dirty="0">
                <a:solidFill>
                  <a:schemeClr val="tx1"/>
                </a:solidFill>
                <a:effectLst/>
                <a:latin typeface="+mn-ea"/>
                <a:ea typeface="+mn-ea"/>
                <a:cs typeface="+mn-cs"/>
              </a:rPr>
              <a:t>特に</a:t>
            </a:r>
            <a:r>
              <a:rPr kumimoji="1" lang="ja-JP" altLang="ja-JP" u="none" kern="1200" dirty="0">
                <a:solidFill>
                  <a:schemeClr val="tx1"/>
                </a:solidFill>
                <a:effectLst/>
                <a:latin typeface="+mn-ea"/>
                <a:ea typeface="+mn-ea"/>
                <a:cs typeface="+mn-cs"/>
              </a:rPr>
              <a:t>妊娠</a:t>
            </a:r>
            <a:r>
              <a:rPr kumimoji="1" lang="en-US" altLang="ja-JP" u="none" kern="1200" dirty="0">
                <a:solidFill>
                  <a:schemeClr val="tx1"/>
                </a:solidFill>
                <a:effectLst/>
                <a:latin typeface="+mn-ea"/>
                <a:ea typeface="+mn-ea"/>
                <a:cs typeface="+mn-cs"/>
              </a:rPr>
              <a:t>11</a:t>
            </a:r>
            <a:r>
              <a:rPr kumimoji="1" lang="ja-JP" altLang="ja-JP" u="none" kern="1200" dirty="0">
                <a:solidFill>
                  <a:schemeClr val="tx1"/>
                </a:solidFill>
                <a:effectLst/>
                <a:latin typeface="+mn-ea"/>
                <a:ea typeface="+mn-ea"/>
                <a:cs typeface="+mn-cs"/>
              </a:rPr>
              <a:t>週（３か月）頃までと妊娠</a:t>
            </a:r>
            <a:r>
              <a:rPr kumimoji="1" lang="en-US" altLang="ja-JP" u="none" kern="1200" dirty="0">
                <a:solidFill>
                  <a:schemeClr val="tx1"/>
                </a:solidFill>
                <a:effectLst/>
                <a:latin typeface="+mn-ea"/>
                <a:ea typeface="+mn-ea"/>
                <a:cs typeface="+mn-cs"/>
              </a:rPr>
              <a:t>28</a:t>
            </a:r>
            <a:r>
              <a:rPr kumimoji="1" lang="ja-JP" altLang="ja-JP" u="none" kern="1200" dirty="0">
                <a:solidFill>
                  <a:schemeClr val="tx1"/>
                </a:solidFill>
                <a:effectLst/>
                <a:latin typeface="+mn-ea"/>
                <a:ea typeface="+mn-ea"/>
                <a:cs typeface="+mn-cs"/>
              </a:rPr>
              <a:t>週（８か月）以降は、からだの調子が変化しやすい時期</a:t>
            </a:r>
            <a:r>
              <a:rPr kumimoji="1" lang="ja-JP" altLang="ja-JP" kern="1200" dirty="0">
                <a:solidFill>
                  <a:schemeClr val="tx1"/>
                </a:solidFill>
                <a:effectLst/>
                <a:latin typeface="+mn-ea"/>
                <a:ea typeface="+mn-ea"/>
                <a:cs typeface="+mn-cs"/>
              </a:rPr>
              <a:t>です。</a:t>
            </a:r>
          </a:p>
          <a:p>
            <a:r>
              <a:rPr kumimoji="1" lang="ja-JP" altLang="ja-JP" kern="1200" dirty="0">
                <a:solidFill>
                  <a:schemeClr val="tx1"/>
                </a:solidFill>
                <a:effectLst/>
                <a:latin typeface="+mn-ea"/>
                <a:ea typeface="+mn-ea"/>
                <a:cs typeface="+mn-cs"/>
              </a:rPr>
              <a:t>仕事のしかたや、休息の方法、食事のとり方などに十分注意が必要です。</a:t>
            </a:r>
          </a:p>
        </p:txBody>
      </p:sp>
      <p:sp>
        <p:nvSpPr>
          <p:cNvPr id="4" name="スライド番号プレースホルダー 3"/>
          <p:cNvSpPr>
            <a:spLocks noGrp="1"/>
          </p:cNvSpPr>
          <p:nvPr>
            <p:ph type="sldNum" sz="quarter" idx="5"/>
          </p:nvPr>
        </p:nvSpPr>
        <p:spPr/>
        <p:txBody>
          <a:bodyPr/>
          <a:lstStyle/>
          <a:p>
            <a:fld id="{3ECB0768-E6BE-4728-AB0A-1FC8083F4E30}" type="slidenum">
              <a:rPr kumimoji="1" lang="ja-JP" altLang="en-US" smtClean="0"/>
              <a:t>3</a:t>
            </a:fld>
            <a:endParaRPr kumimoji="1" lang="ja-JP" altLang="en-US"/>
          </a:p>
        </p:txBody>
      </p:sp>
      <p:sp>
        <p:nvSpPr>
          <p:cNvPr id="5" name="フッター プレースホルダー 4">
            <a:extLst>
              <a:ext uri="{FF2B5EF4-FFF2-40B4-BE49-F238E27FC236}">
                <a16:creationId xmlns:a16="http://schemas.microsoft.com/office/drawing/2014/main" id="{AA940581-BA04-45C5-B9B7-96A475273C4C}"/>
              </a:ext>
            </a:extLst>
          </p:cNvPr>
          <p:cNvSpPr>
            <a:spLocks noGrp="1"/>
          </p:cNvSpPr>
          <p:nvPr>
            <p:ph type="ftr" sz="quarter" idx="4"/>
          </p:nvPr>
        </p:nvSpPr>
        <p:spPr/>
        <p:txBody>
          <a:bodyPr/>
          <a:lstStyle/>
          <a:p>
            <a:r>
              <a:rPr kumimoji="1" lang="ja-JP" altLang="en-US"/>
              <a:t>女性の健康課題②妊娠・出産</a:t>
            </a:r>
          </a:p>
        </p:txBody>
      </p:sp>
    </p:spTree>
    <p:extLst>
      <p:ext uri="{BB962C8B-B14F-4D97-AF65-F5344CB8AC3E}">
        <p14:creationId xmlns:p14="http://schemas.microsoft.com/office/powerpoint/2010/main" val="155715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7063" cy="3328987"/>
          </a:xfrm>
        </p:spPr>
      </p:sp>
      <p:sp>
        <p:nvSpPr>
          <p:cNvPr id="3" name="ノート プレースホルダー 2"/>
          <p:cNvSpPr>
            <a:spLocks noGrp="1"/>
          </p:cNvSpPr>
          <p:nvPr>
            <p:ph type="body" idx="1"/>
          </p:nvPr>
        </p:nvSpPr>
        <p:spPr/>
        <p:txBody>
          <a:bodyPr/>
          <a:lstStyle/>
          <a:p>
            <a:pPr algn="just"/>
            <a:r>
              <a:rPr lang="ja-JP"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rPr>
              <a:t>また、ホルモンの関係で起こる変化もあります。</a:t>
            </a:r>
          </a:p>
          <a:p>
            <a:pPr algn="just"/>
            <a:r>
              <a:rPr lang="en-US"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rPr>
              <a:t>微熱が続く、疲れやすくなる、眠気が多くなることや、また、仕事に対する不安からつわりが起こるなど、心とからだの変化に順応できず、精神的に大きな負担が生じることもあります。</a:t>
            </a:r>
          </a:p>
          <a:p>
            <a:pPr algn="just"/>
            <a:r>
              <a:rPr lang="en-US"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rPr>
              <a:t>出産後も健やかに子育てと仕事をするためにも、妊娠中から周りの人の配慮</a:t>
            </a:r>
            <a:r>
              <a:rPr lang="ja-JP" altLang="en-US" b="0" u="none" kern="100" dirty="0">
                <a:effectLst/>
                <a:latin typeface="游ゴシック" panose="020B0400000000000000" pitchFamily="50" charset="-128"/>
                <a:ea typeface="游ゴシック" panose="020B0400000000000000" pitchFamily="50" charset="-128"/>
                <a:cs typeface="Times New Roman" panose="02020603050405020304" pitchFamily="18" charset="0"/>
              </a:rPr>
              <a:t>が</a:t>
            </a:r>
            <a:r>
              <a:rPr lang="ja-JP" altLang="ja-JP" b="0" u="none"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とても</a:t>
            </a:r>
            <a:r>
              <a:rPr lang="ja-JP"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rPr>
              <a:t>重要になります。</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ECB0768-E6BE-4728-AB0A-1FC8083F4E30}" type="slidenum">
              <a:rPr kumimoji="1" lang="ja-JP" altLang="en-US" smtClean="0"/>
              <a:t>4</a:t>
            </a:fld>
            <a:endParaRPr kumimoji="1" lang="ja-JP" altLang="en-US"/>
          </a:p>
        </p:txBody>
      </p:sp>
      <p:sp>
        <p:nvSpPr>
          <p:cNvPr id="5" name="フッター プレースホルダー 4">
            <a:extLst>
              <a:ext uri="{FF2B5EF4-FFF2-40B4-BE49-F238E27FC236}">
                <a16:creationId xmlns:a16="http://schemas.microsoft.com/office/drawing/2014/main" id="{19F0B9AF-F320-41C5-96B4-CE6E5406CB98}"/>
              </a:ext>
            </a:extLst>
          </p:cNvPr>
          <p:cNvSpPr>
            <a:spLocks noGrp="1"/>
          </p:cNvSpPr>
          <p:nvPr>
            <p:ph type="ftr" sz="quarter" idx="4"/>
          </p:nvPr>
        </p:nvSpPr>
        <p:spPr/>
        <p:txBody>
          <a:bodyPr/>
          <a:lstStyle/>
          <a:p>
            <a:r>
              <a:rPr kumimoji="1" lang="ja-JP" altLang="en-US"/>
              <a:t>女性の健康課題②妊娠・出産</a:t>
            </a:r>
          </a:p>
        </p:txBody>
      </p:sp>
    </p:spTree>
    <p:extLst>
      <p:ext uri="{BB962C8B-B14F-4D97-AF65-F5344CB8AC3E}">
        <p14:creationId xmlns:p14="http://schemas.microsoft.com/office/powerpoint/2010/main" val="81196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妊娠・出産に伴う　うつ</a:t>
            </a:r>
            <a:endParaRPr kumimoji="1" lang="en-US" altLang="ja-JP" b="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21657-2C3A-47A4-AD1F-F09E92DCF7E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フッター プレースホルダー 4">
            <a:extLst>
              <a:ext uri="{FF2B5EF4-FFF2-40B4-BE49-F238E27FC236}">
                <a16:creationId xmlns:a16="http://schemas.microsoft.com/office/drawing/2014/main" id="{B652243A-5397-40B2-A37E-BC9C1A5428B7}"/>
              </a:ext>
            </a:extLst>
          </p:cNvPr>
          <p:cNvSpPr>
            <a:spLocks noGrp="1"/>
          </p:cNvSpPr>
          <p:nvPr>
            <p:ph type="ftr" sz="quarter" idx="4"/>
          </p:nvPr>
        </p:nvSpPr>
        <p:spPr/>
        <p:txBody>
          <a:bodyPr/>
          <a:lstStyle/>
          <a:p>
            <a:r>
              <a:rPr kumimoji="1" lang="ja-JP" altLang="en-US"/>
              <a:t>女性の健康課題②妊娠・出産</a:t>
            </a:r>
          </a:p>
        </p:txBody>
      </p:sp>
    </p:spTree>
    <p:extLst>
      <p:ext uri="{BB962C8B-B14F-4D97-AF65-F5344CB8AC3E}">
        <p14:creationId xmlns:p14="http://schemas.microsoft.com/office/powerpoint/2010/main" val="129297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7063" cy="3328987"/>
          </a:xfrm>
        </p:spPr>
      </p:sp>
      <p:sp>
        <p:nvSpPr>
          <p:cNvPr id="3" name="ノート プレースホルダー 2"/>
          <p:cNvSpPr>
            <a:spLocks noGrp="1"/>
          </p:cNvSpPr>
          <p:nvPr>
            <p:ph type="body" idx="1"/>
          </p:nvPr>
        </p:nvSpPr>
        <p:spPr/>
        <p:txBody>
          <a:bodyPr/>
          <a:lstStyle/>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女性は出産後、休む間もなく赤ちゃん中心の生活が始まります。</a:t>
            </a: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赤ちゃんもお母さんも初めてのことばかりで</a:t>
            </a:r>
            <a:r>
              <a:rPr lang="ja-JP" altLang="en-US"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精神的にも身体的にも負担が続きます。</a:t>
            </a: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育児本通りにはいかないとわかっているけれど、目の前の赤ちゃんがなぜ泣いているのかわからない自分に、とても落ち込んでしまうこともしばしば。</a:t>
            </a: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それは分娩後に急激に減少するホルモン分泌量に関係するとも言われています。</a:t>
            </a:r>
          </a:p>
          <a:p>
            <a:pPr algn="just"/>
            <a:r>
              <a:rPr lang="en-US"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女性は産後と、更年期の時期と、人生で２度うつ病を発症しやすい時期があります。</a:t>
            </a:r>
          </a:p>
          <a:p>
            <a:pPr algn="just"/>
            <a:r>
              <a:rPr lang="ja-JP" altLang="ja-JP" b="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女性ホルモンの影響もありますが、母としての仕事が増え、大切な赤ちゃんのことを心配するあまり、心がオーバーワークになって充電不足になってしまうこともあります。</a:t>
            </a:r>
          </a:p>
          <a:p>
            <a:pPr algn="just">
              <a:tabLst>
                <a:tab pos="3800475" algn="l"/>
              </a:tabLst>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ECB0768-E6BE-4728-AB0A-1FC8083F4E30}" type="slidenum">
              <a:rPr kumimoji="1" lang="ja-JP" altLang="en-US" smtClean="0"/>
              <a:t>6</a:t>
            </a:fld>
            <a:endParaRPr kumimoji="1" lang="ja-JP" altLang="en-US"/>
          </a:p>
        </p:txBody>
      </p:sp>
      <p:sp>
        <p:nvSpPr>
          <p:cNvPr id="5" name="フッター プレースホルダー 4">
            <a:extLst>
              <a:ext uri="{FF2B5EF4-FFF2-40B4-BE49-F238E27FC236}">
                <a16:creationId xmlns:a16="http://schemas.microsoft.com/office/drawing/2014/main" id="{E70975D9-D3B1-4ADE-B387-D7214881A585}"/>
              </a:ext>
            </a:extLst>
          </p:cNvPr>
          <p:cNvSpPr>
            <a:spLocks noGrp="1"/>
          </p:cNvSpPr>
          <p:nvPr>
            <p:ph type="ftr" sz="quarter" idx="4"/>
          </p:nvPr>
        </p:nvSpPr>
        <p:spPr/>
        <p:txBody>
          <a:bodyPr/>
          <a:lstStyle/>
          <a:p>
            <a:r>
              <a:rPr kumimoji="1" lang="ja-JP" altLang="en-US"/>
              <a:t>女性の健康課題②妊娠・出産</a:t>
            </a:r>
          </a:p>
        </p:txBody>
      </p:sp>
    </p:spTree>
    <p:extLst>
      <p:ext uri="{BB962C8B-B14F-4D97-AF65-F5344CB8AC3E}">
        <p14:creationId xmlns:p14="http://schemas.microsoft.com/office/powerpoint/2010/main" val="404646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1233488"/>
            <a:ext cx="4437063" cy="3328987"/>
          </a:xfrm>
        </p:spPr>
      </p:sp>
      <p:sp>
        <p:nvSpPr>
          <p:cNvPr id="3" name="ノート プレースホルダー 2"/>
          <p:cNvSpPr>
            <a:spLocks noGrp="1"/>
          </p:cNvSpPr>
          <p:nvPr>
            <p:ph type="body" idx="1"/>
          </p:nvPr>
        </p:nvSpPr>
        <p:spPr/>
        <p:txBody>
          <a:bodyPr/>
          <a:lstStyle/>
          <a:p>
            <a:pPr algn="l"/>
            <a:r>
              <a:rPr kumimoji="1" lang="ja-JP" altLang="en-US" b="0" dirty="0">
                <a:solidFill>
                  <a:schemeClr val="tx1"/>
                </a:solidFill>
                <a:latin typeface="游ゴシック" panose="020B0400000000000000" pitchFamily="50" charset="-128"/>
                <a:ea typeface="游ゴシック" panose="020B0400000000000000" pitchFamily="50" charset="-128"/>
              </a:rPr>
              <a:t>こうした心身の疲れから、</a:t>
            </a:r>
            <a:r>
              <a:rPr kumimoji="1" lang="en-US" altLang="ja-JP" b="0" dirty="0">
                <a:solidFill>
                  <a:schemeClr val="tx1"/>
                </a:solidFill>
                <a:latin typeface="游ゴシック" panose="020B0400000000000000" pitchFamily="50" charset="-128"/>
                <a:ea typeface="游ゴシック" panose="020B0400000000000000" pitchFamily="50" charset="-128"/>
              </a:rPr>
              <a:t>10</a:t>
            </a:r>
            <a:r>
              <a:rPr kumimoji="1" lang="ja-JP" altLang="en-US" b="0" dirty="0">
                <a:solidFill>
                  <a:schemeClr val="tx1"/>
                </a:solidFill>
                <a:latin typeface="游ゴシック" panose="020B0400000000000000" pitchFamily="50" charset="-128"/>
                <a:ea typeface="游ゴシック" panose="020B0400000000000000" pitchFamily="50" charset="-128"/>
              </a:rPr>
              <a:t>人に</a:t>
            </a:r>
            <a:r>
              <a:rPr kumimoji="1" lang="en-US" altLang="ja-JP" b="0" dirty="0">
                <a:solidFill>
                  <a:schemeClr val="tx1"/>
                </a:solidFill>
                <a:latin typeface="游ゴシック" panose="020B0400000000000000" pitchFamily="50" charset="-128"/>
                <a:ea typeface="游ゴシック" panose="020B0400000000000000" pitchFamily="50" charset="-128"/>
              </a:rPr>
              <a:t>1</a:t>
            </a:r>
            <a:r>
              <a:rPr kumimoji="1" lang="ja-JP" altLang="en-US" b="0" dirty="0">
                <a:solidFill>
                  <a:schemeClr val="tx1"/>
                </a:solidFill>
                <a:latin typeface="游ゴシック" panose="020B0400000000000000" pitchFamily="50" charset="-128"/>
                <a:ea typeface="游ゴシック" panose="020B0400000000000000" pitchFamily="50" charset="-128"/>
              </a:rPr>
              <a:t>人くらいの女性が産後うつを発症します。</a:t>
            </a:r>
          </a:p>
          <a:p>
            <a:pPr algn="l"/>
            <a:r>
              <a:rPr kumimoji="1" lang="ja-JP" altLang="en-US" b="0" dirty="0">
                <a:solidFill>
                  <a:schemeClr val="tx1"/>
                </a:solidFill>
                <a:latin typeface="游ゴシック" panose="020B0400000000000000" pitchFamily="50" charset="-128"/>
                <a:ea typeface="游ゴシック" panose="020B0400000000000000" pitchFamily="50" charset="-128"/>
              </a:rPr>
              <a:t>産後うつは産後約</a:t>
            </a:r>
            <a:r>
              <a:rPr kumimoji="1" lang="en-US" altLang="ja-JP" b="0" dirty="0">
                <a:solidFill>
                  <a:schemeClr val="tx1"/>
                </a:solidFill>
                <a:latin typeface="游ゴシック" panose="020B0400000000000000" pitchFamily="50" charset="-128"/>
                <a:ea typeface="游ゴシック" panose="020B0400000000000000" pitchFamily="50" charset="-128"/>
              </a:rPr>
              <a:t>2</a:t>
            </a:r>
            <a:r>
              <a:rPr kumimoji="1" lang="ja-JP" altLang="en-US" b="0" dirty="0">
                <a:solidFill>
                  <a:schemeClr val="tx1"/>
                </a:solidFill>
                <a:latin typeface="游ゴシック" panose="020B0400000000000000" pitchFamily="50" charset="-128"/>
                <a:ea typeface="游ゴシック" panose="020B0400000000000000" pitchFamily="50" charset="-128"/>
              </a:rPr>
              <a:t>週</a:t>
            </a:r>
            <a:r>
              <a:rPr kumimoji="1" lang="en-US" altLang="ja-JP" b="0" dirty="0">
                <a:solidFill>
                  <a:schemeClr val="tx1"/>
                </a:solidFill>
                <a:latin typeface="游ゴシック" panose="020B0400000000000000" pitchFamily="50" charset="-128"/>
                <a:ea typeface="游ゴシック" panose="020B0400000000000000" pitchFamily="50" charset="-128"/>
              </a:rPr>
              <a:t>〜1</a:t>
            </a:r>
            <a:r>
              <a:rPr kumimoji="1" lang="ja-JP" altLang="en-US" b="0" dirty="0">
                <a:solidFill>
                  <a:schemeClr val="tx1"/>
                </a:solidFill>
                <a:latin typeface="游ゴシック" panose="020B0400000000000000" pitchFamily="50" charset="-128"/>
                <a:ea typeface="游ゴシック" panose="020B0400000000000000" pitchFamily="50" charset="-128"/>
              </a:rPr>
              <a:t>か月に始まることが多いと言われています。</a:t>
            </a:r>
          </a:p>
          <a:p>
            <a:pPr algn="l"/>
            <a:endParaRPr kumimoji="1" lang="ja-JP" altLang="en-US" b="0" dirty="0">
              <a:solidFill>
                <a:schemeClr val="tx1"/>
              </a:solidFill>
              <a:latin typeface="游ゴシック" panose="020B0400000000000000" pitchFamily="50" charset="-128"/>
              <a:ea typeface="游ゴシック" panose="020B0400000000000000" pitchFamily="50" charset="-128"/>
            </a:endParaRPr>
          </a:p>
          <a:p>
            <a:pPr algn="l"/>
            <a:r>
              <a:rPr kumimoji="1" lang="ja-JP" altLang="en-US" b="0" dirty="0">
                <a:solidFill>
                  <a:schemeClr val="tx1"/>
                </a:solidFill>
                <a:latin typeface="游ゴシック" panose="020B0400000000000000" pitchFamily="50" charset="-128"/>
                <a:ea typeface="游ゴシック" panose="020B0400000000000000" pitchFamily="50" charset="-128"/>
              </a:rPr>
              <a:t>産後うつを防ぐためには、配偶者のサポートがとても重要になります。</a:t>
            </a:r>
          </a:p>
          <a:p>
            <a:pPr algn="l"/>
            <a:r>
              <a:rPr kumimoji="1" lang="ja-JP" altLang="en-US" b="0" dirty="0">
                <a:solidFill>
                  <a:schemeClr val="tx1"/>
                </a:solidFill>
                <a:latin typeface="游ゴシック" panose="020B0400000000000000" pitchFamily="50" charset="-128"/>
                <a:ea typeface="游ゴシック" panose="020B0400000000000000" pitchFamily="50" charset="-128"/>
              </a:rPr>
              <a:t>令和</a:t>
            </a:r>
            <a:r>
              <a:rPr kumimoji="1" lang="en-US" altLang="ja-JP" b="0" dirty="0">
                <a:solidFill>
                  <a:schemeClr val="tx1"/>
                </a:solidFill>
                <a:latin typeface="游ゴシック" panose="020B0400000000000000" pitchFamily="50" charset="-128"/>
                <a:ea typeface="游ゴシック" panose="020B0400000000000000" pitchFamily="50" charset="-128"/>
              </a:rPr>
              <a:t>4</a:t>
            </a:r>
            <a:r>
              <a:rPr kumimoji="1" lang="ja-JP" altLang="en-US" b="0" dirty="0">
                <a:solidFill>
                  <a:schemeClr val="tx1"/>
                </a:solidFill>
                <a:latin typeface="游ゴシック" panose="020B0400000000000000" pitchFamily="50" charset="-128"/>
                <a:ea typeface="游ゴシック" panose="020B0400000000000000" pitchFamily="50" charset="-128"/>
              </a:rPr>
              <a:t>年から育児・介護休業法がかわります。</a:t>
            </a:r>
            <a:endParaRPr kumimoji="1" lang="en-US" altLang="ja-JP" b="0" dirty="0">
              <a:solidFill>
                <a:schemeClr val="tx1"/>
              </a:solidFill>
              <a:latin typeface="游ゴシック" panose="020B0400000000000000" pitchFamily="50" charset="-128"/>
              <a:ea typeface="游ゴシック" panose="020B0400000000000000" pitchFamily="50" charset="-128"/>
            </a:endParaRPr>
          </a:p>
          <a:p>
            <a:pPr algn="l"/>
            <a:r>
              <a:rPr kumimoji="1" lang="ja-JP" altLang="en-US" b="0" dirty="0">
                <a:solidFill>
                  <a:schemeClr val="tx1"/>
                </a:solidFill>
                <a:latin typeface="游ゴシック" panose="020B0400000000000000" pitchFamily="50" charset="-128"/>
                <a:ea typeface="游ゴシック" panose="020B0400000000000000" pitchFamily="50" charset="-128"/>
              </a:rPr>
              <a:t>特に大きな改正ポイントは、出生直後の時期に、男性が柔軟に育児休業を取得できる制度が追加されたことです。</a:t>
            </a:r>
            <a:endParaRPr kumimoji="1" lang="en-US" altLang="ja-JP" b="0" dirty="0">
              <a:solidFill>
                <a:schemeClr val="tx1"/>
              </a:solidFill>
              <a:latin typeface="游ゴシック" panose="020B0400000000000000" pitchFamily="50" charset="-128"/>
              <a:ea typeface="游ゴシック" panose="020B0400000000000000" pitchFamily="50" charset="-128"/>
            </a:endParaRPr>
          </a:p>
          <a:p>
            <a:pPr algn="l"/>
            <a:r>
              <a:rPr kumimoji="1" lang="ja-JP" altLang="en-US" b="0" strike="noStrike" baseline="0" dirty="0">
                <a:solidFill>
                  <a:schemeClr val="tx1"/>
                </a:solidFill>
                <a:latin typeface="游ゴシック" panose="020B0400000000000000" pitchFamily="50" charset="-128"/>
                <a:ea typeface="游ゴシック" panose="020B0400000000000000" pitchFamily="50" charset="-128"/>
              </a:rPr>
              <a:t>新しい制度は「出生時育児休業」、通称「産後パパ育休」と言います。</a:t>
            </a:r>
            <a:endParaRPr kumimoji="1" lang="en-US" altLang="ja-JP" b="0" dirty="0">
              <a:solidFill>
                <a:schemeClr val="tx1"/>
              </a:solidFill>
              <a:latin typeface="游ゴシック" panose="020B0400000000000000" pitchFamily="50" charset="-128"/>
              <a:ea typeface="游ゴシック" panose="020B0400000000000000" pitchFamily="50" charset="-128"/>
            </a:endParaRPr>
          </a:p>
          <a:p>
            <a:pPr algn="l"/>
            <a:endParaRPr lang="en-US" altLang="ja-JP" b="0" dirty="0">
              <a:solidFill>
                <a:schemeClr val="tx1"/>
              </a:solidFill>
              <a:latin typeface="游ゴシック" panose="020B0400000000000000" pitchFamily="50" charset="-128"/>
              <a:ea typeface="游ゴシック" panose="020B0400000000000000" pitchFamily="50" charset="-128"/>
            </a:endParaRPr>
          </a:p>
          <a:p>
            <a:pPr algn="l"/>
            <a:r>
              <a:rPr kumimoji="1" lang="ja-JP" altLang="en-US" b="0" dirty="0">
                <a:solidFill>
                  <a:schemeClr val="tx1"/>
                </a:solidFill>
                <a:latin typeface="游ゴシック" panose="020B0400000000000000" pitchFamily="50" charset="-128"/>
                <a:ea typeface="游ゴシック" panose="020B0400000000000000" pitchFamily="50" charset="-128"/>
              </a:rPr>
              <a:t>出産直後の育児には男性も早い段階から参加し、助け合って子育てができる環境を、職場からもサポートすることが重要になります。</a:t>
            </a:r>
          </a:p>
        </p:txBody>
      </p:sp>
      <p:sp>
        <p:nvSpPr>
          <p:cNvPr id="4" name="スライド番号プレースホルダー 3"/>
          <p:cNvSpPr>
            <a:spLocks noGrp="1"/>
          </p:cNvSpPr>
          <p:nvPr>
            <p:ph type="sldNum" sz="quarter" idx="5"/>
          </p:nvPr>
        </p:nvSpPr>
        <p:spPr/>
        <p:txBody>
          <a:bodyPr/>
          <a:lstStyle/>
          <a:p>
            <a:fld id="{3ECB0768-E6BE-4728-AB0A-1FC8083F4E30}" type="slidenum">
              <a:rPr kumimoji="1" lang="ja-JP" altLang="en-US" smtClean="0"/>
              <a:t>7</a:t>
            </a:fld>
            <a:endParaRPr kumimoji="1" lang="ja-JP" altLang="en-US"/>
          </a:p>
        </p:txBody>
      </p:sp>
      <p:sp>
        <p:nvSpPr>
          <p:cNvPr id="5" name="フッター プレースホルダー 4">
            <a:extLst>
              <a:ext uri="{FF2B5EF4-FFF2-40B4-BE49-F238E27FC236}">
                <a16:creationId xmlns:a16="http://schemas.microsoft.com/office/drawing/2014/main" id="{5E277165-B03E-4285-86E4-3A062BFC8876}"/>
              </a:ext>
            </a:extLst>
          </p:cNvPr>
          <p:cNvSpPr>
            <a:spLocks noGrp="1"/>
          </p:cNvSpPr>
          <p:nvPr>
            <p:ph type="ftr" sz="quarter" idx="4"/>
          </p:nvPr>
        </p:nvSpPr>
        <p:spPr/>
        <p:txBody>
          <a:bodyPr/>
          <a:lstStyle/>
          <a:p>
            <a:r>
              <a:rPr kumimoji="1" lang="ja-JP" altLang="en-US"/>
              <a:t>女性の健康課題②妊娠・出産</a:t>
            </a:r>
          </a:p>
        </p:txBody>
      </p:sp>
    </p:spTree>
    <p:extLst>
      <p:ext uri="{BB962C8B-B14F-4D97-AF65-F5344CB8AC3E}">
        <p14:creationId xmlns:p14="http://schemas.microsoft.com/office/powerpoint/2010/main" val="111049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solidFill>
                  <a:schemeClr val="tx1"/>
                </a:solidFill>
                <a:latin typeface="游ゴシック" panose="020B0400000000000000" pitchFamily="50" charset="-128"/>
                <a:ea typeface="游ゴシック" panose="020B0400000000000000" pitchFamily="50" charset="-128"/>
              </a:rPr>
              <a:t>妊娠中の仕事</a:t>
            </a:r>
            <a:endParaRPr kumimoji="1" lang="en-US" altLang="ja-JP" b="0" dirty="0">
              <a:solidFill>
                <a:schemeClr val="tx1"/>
              </a:solidFill>
              <a:latin typeface="游ゴシック" panose="020B0400000000000000" pitchFamily="50" charset="-128"/>
              <a:ea typeface="游ゴシック" panose="020B0400000000000000" pitchFamily="50" charset="-128"/>
            </a:endParaRPr>
          </a:p>
          <a:p>
            <a:r>
              <a:rPr kumimoji="1" lang="ja-JP" altLang="en-US" b="0" dirty="0">
                <a:solidFill>
                  <a:schemeClr val="tx1"/>
                </a:solidFill>
                <a:latin typeface="游ゴシック" panose="020B0400000000000000" pitchFamily="50" charset="-128"/>
                <a:ea typeface="游ゴシック" panose="020B0400000000000000" pitchFamily="50" charset="-128"/>
              </a:rPr>
              <a:t>職場でできるサポート</a:t>
            </a:r>
            <a:endParaRPr kumimoji="1" lang="en-US" altLang="ja-JP" b="0" dirty="0">
              <a:solidFill>
                <a:schemeClr val="tx1"/>
              </a:solidFill>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21657-2C3A-47A4-AD1F-F09E92DCF7E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フッター プレースホルダー 4">
            <a:extLst>
              <a:ext uri="{FF2B5EF4-FFF2-40B4-BE49-F238E27FC236}">
                <a16:creationId xmlns:a16="http://schemas.microsoft.com/office/drawing/2014/main" id="{DBCE289C-C546-4C99-BA11-4E13BD517838}"/>
              </a:ext>
            </a:extLst>
          </p:cNvPr>
          <p:cNvSpPr>
            <a:spLocks noGrp="1"/>
          </p:cNvSpPr>
          <p:nvPr>
            <p:ph type="ftr" sz="quarter" idx="4"/>
          </p:nvPr>
        </p:nvSpPr>
        <p:spPr/>
        <p:txBody>
          <a:bodyPr/>
          <a:lstStyle/>
          <a:p>
            <a:r>
              <a:rPr kumimoji="1" lang="ja-JP" altLang="en-US"/>
              <a:t>女性の健康課題②妊娠・出産</a:t>
            </a:r>
          </a:p>
        </p:txBody>
      </p:sp>
    </p:spTree>
    <p:extLst>
      <p:ext uri="{BB962C8B-B14F-4D97-AF65-F5344CB8AC3E}">
        <p14:creationId xmlns:p14="http://schemas.microsoft.com/office/powerpoint/2010/main" val="2605185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5075"/>
            <a:ext cx="4438650" cy="3330575"/>
          </a:xfrm>
        </p:spPr>
      </p:sp>
      <p:sp>
        <p:nvSpPr>
          <p:cNvPr id="3" name="ノート プレースホルダー 2"/>
          <p:cNvSpPr>
            <a:spLocks noGrp="1"/>
          </p:cNvSpPr>
          <p:nvPr>
            <p:ph type="body" idx="1"/>
          </p:nvPr>
        </p:nvSpPr>
        <p:spPr/>
        <p:txBody>
          <a:bodyPr/>
          <a:lstStyle/>
          <a:p>
            <a:r>
              <a:rPr kumimoji="1" lang="ja-JP" altLang="en-US" dirty="0">
                <a:solidFill>
                  <a:schemeClr val="tx1"/>
                </a:solidFill>
              </a:rPr>
              <a:t>妊娠した女性に対し、職場でどのような支援が必要か、職場の上司はもちろん、同じ職場で働く人たちにも周知しておくことが必要です。</a:t>
            </a:r>
          </a:p>
          <a:p>
            <a:endParaRPr kumimoji="1" lang="ja-JP" altLang="en-US" dirty="0">
              <a:solidFill>
                <a:schemeClr val="tx1"/>
              </a:solidFill>
            </a:endParaRPr>
          </a:p>
          <a:p>
            <a:r>
              <a:rPr kumimoji="1" lang="ja-JP" altLang="en-US" dirty="0">
                <a:solidFill>
                  <a:schemeClr val="tx1"/>
                </a:solidFill>
              </a:rPr>
              <a:t>妊娠中・出産後の働く女性を支援する、さまざまな法律や制度があります。</a:t>
            </a:r>
          </a:p>
        </p:txBody>
      </p:sp>
      <p:sp>
        <p:nvSpPr>
          <p:cNvPr id="5" name="スライド番号プレースホルダー 4">
            <a:extLst>
              <a:ext uri="{FF2B5EF4-FFF2-40B4-BE49-F238E27FC236}">
                <a16:creationId xmlns:a16="http://schemas.microsoft.com/office/drawing/2014/main" id="{5C8632A6-B3B5-4A31-82DF-210D7F3E544B}"/>
              </a:ext>
            </a:extLst>
          </p:cNvPr>
          <p:cNvSpPr>
            <a:spLocks noGrp="1"/>
          </p:cNvSpPr>
          <p:nvPr>
            <p:ph type="sldNum" sz="quarter" idx="5"/>
          </p:nvPr>
        </p:nvSpPr>
        <p:spPr/>
        <p:txBody>
          <a:bodyPr/>
          <a:lstStyle/>
          <a:p>
            <a:fld id="{A2D25917-6F7F-4CAB-A6BE-9AB1DB893147}" type="slidenum">
              <a:rPr kumimoji="1" lang="ja-JP" altLang="en-US" smtClean="0"/>
              <a:t>9</a:t>
            </a:fld>
            <a:endParaRPr kumimoji="1" lang="ja-JP" altLang="en-US"/>
          </a:p>
        </p:txBody>
      </p:sp>
      <p:sp>
        <p:nvSpPr>
          <p:cNvPr id="4" name="フッター プレースホルダー 3">
            <a:extLst>
              <a:ext uri="{FF2B5EF4-FFF2-40B4-BE49-F238E27FC236}">
                <a16:creationId xmlns:a16="http://schemas.microsoft.com/office/drawing/2014/main" id="{F622E7D6-3E04-4B94-98B2-36D9FE4D3151}"/>
              </a:ext>
            </a:extLst>
          </p:cNvPr>
          <p:cNvSpPr>
            <a:spLocks noGrp="1"/>
          </p:cNvSpPr>
          <p:nvPr>
            <p:ph type="ftr" sz="quarter" idx="4"/>
          </p:nvPr>
        </p:nvSpPr>
        <p:spPr/>
        <p:txBody>
          <a:bodyPr/>
          <a:lstStyle/>
          <a:p>
            <a:r>
              <a:rPr kumimoji="1" lang="ja-JP" altLang="en-US"/>
              <a:t>女性の健康課題②妊娠・出産</a:t>
            </a:r>
          </a:p>
        </p:txBody>
      </p:sp>
    </p:spTree>
    <p:extLst>
      <p:ext uri="{BB962C8B-B14F-4D97-AF65-F5344CB8AC3E}">
        <p14:creationId xmlns:p14="http://schemas.microsoft.com/office/powerpoint/2010/main" val="421619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4D72329-E9FD-43E5-AA20-96DF9F637788}" type="datetimeFigureOut">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27C085-DED9-47AE-8F3B-0DD4DE4BF33C}" type="slidenum">
              <a:rPr kumimoji="1" lang="ja-JP" altLang="en-US" smtClean="0"/>
              <a:t>‹#›</a:t>
            </a:fld>
            <a:endParaRPr kumimoji="1" lang="ja-JP" altLang="en-US"/>
          </a:p>
        </p:txBody>
      </p:sp>
    </p:spTree>
    <p:extLst>
      <p:ext uri="{BB962C8B-B14F-4D97-AF65-F5344CB8AC3E}">
        <p14:creationId xmlns:p14="http://schemas.microsoft.com/office/powerpoint/2010/main" val="262929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D72329-E9FD-43E5-AA20-96DF9F637788}" type="datetimeFigureOut">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27C085-DED9-47AE-8F3B-0DD4DE4BF33C}" type="slidenum">
              <a:rPr kumimoji="1" lang="ja-JP" altLang="en-US" smtClean="0"/>
              <a:t>‹#›</a:t>
            </a:fld>
            <a:endParaRPr kumimoji="1" lang="ja-JP" altLang="en-US"/>
          </a:p>
        </p:txBody>
      </p:sp>
    </p:spTree>
    <p:extLst>
      <p:ext uri="{BB962C8B-B14F-4D97-AF65-F5344CB8AC3E}">
        <p14:creationId xmlns:p14="http://schemas.microsoft.com/office/powerpoint/2010/main" val="203102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D72329-E9FD-43E5-AA20-96DF9F637788}" type="datetimeFigureOut">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27C085-DED9-47AE-8F3B-0DD4DE4BF33C}" type="slidenum">
              <a:rPr kumimoji="1" lang="ja-JP" altLang="en-US" smtClean="0"/>
              <a:t>‹#›</a:t>
            </a:fld>
            <a:endParaRPr kumimoji="1" lang="ja-JP" altLang="en-US"/>
          </a:p>
        </p:txBody>
      </p:sp>
    </p:spTree>
    <p:extLst>
      <p:ext uri="{BB962C8B-B14F-4D97-AF65-F5344CB8AC3E}">
        <p14:creationId xmlns:p14="http://schemas.microsoft.com/office/powerpoint/2010/main" val="180994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9AE97-3035-4AE9-A56F-8A8CF47C87B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02C5801-2ACC-4D9A-B2FF-99BB583785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FA4E8E9-0DC0-4C06-BB51-4D86DA24DF04}"/>
              </a:ext>
            </a:extLst>
          </p:cNvPr>
          <p:cNvSpPr>
            <a:spLocks noGrp="1"/>
          </p:cNvSpPr>
          <p:nvPr>
            <p:ph type="dt" sz="half" idx="10"/>
          </p:nvPr>
        </p:nvSpPr>
        <p:spPr/>
        <p:txBody>
          <a:bodyPr/>
          <a:lstStyle/>
          <a:p>
            <a:fld id="{DFF06548-4787-4D16-B10D-D19BD8D7AC94}" type="datetimeFigureOut">
              <a:rPr kumimoji="1" lang="ja-JP" altLang="en-US" smtClean="0"/>
              <a:t>2022/2/22</a:t>
            </a:fld>
            <a:endParaRPr kumimoji="1" lang="ja-JP" altLang="en-US"/>
          </a:p>
        </p:txBody>
      </p:sp>
      <p:sp>
        <p:nvSpPr>
          <p:cNvPr id="5" name="フッター プレースホルダー 4">
            <a:extLst>
              <a:ext uri="{FF2B5EF4-FFF2-40B4-BE49-F238E27FC236}">
                <a16:creationId xmlns:a16="http://schemas.microsoft.com/office/drawing/2014/main" id="{E80FA706-E534-4813-AE7F-29F8C1AD1B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805BD0-6FB5-4793-8AF4-05A41F538728}"/>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4162768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6C72FE-3AFA-4B42-BE40-0C513B152F0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B1AE52-542E-4064-B87C-C65DD5468EC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6A1525-6A24-49CB-ADF2-7AA9EF13C831}"/>
              </a:ext>
            </a:extLst>
          </p:cNvPr>
          <p:cNvSpPr>
            <a:spLocks noGrp="1"/>
          </p:cNvSpPr>
          <p:nvPr>
            <p:ph type="dt" sz="half" idx="10"/>
          </p:nvPr>
        </p:nvSpPr>
        <p:spPr/>
        <p:txBody>
          <a:bodyPr/>
          <a:lstStyle/>
          <a:p>
            <a:fld id="{DFF06548-4787-4D16-B10D-D19BD8D7AC94}" type="datetimeFigureOut">
              <a:rPr kumimoji="1" lang="ja-JP" altLang="en-US" smtClean="0"/>
              <a:t>2022/2/22</a:t>
            </a:fld>
            <a:endParaRPr kumimoji="1" lang="ja-JP" altLang="en-US"/>
          </a:p>
        </p:txBody>
      </p:sp>
      <p:sp>
        <p:nvSpPr>
          <p:cNvPr id="5" name="フッター プレースホルダー 4">
            <a:extLst>
              <a:ext uri="{FF2B5EF4-FFF2-40B4-BE49-F238E27FC236}">
                <a16:creationId xmlns:a16="http://schemas.microsoft.com/office/drawing/2014/main" id="{B705CCB6-DFD7-464D-97FF-7CE3CF6DBE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39D6F3-D8FA-45AF-90C6-AD2DE544022A}"/>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4278622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C419D-5E0F-4AF4-9742-9EB2723F3AA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BC7DA1-4016-40A9-A7F7-3D210F17B33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A9AE1B8-7FDA-427F-8A97-62C0897E4B9F}"/>
              </a:ext>
            </a:extLst>
          </p:cNvPr>
          <p:cNvSpPr>
            <a:spLocks noGrp="1"/>
          </p:cNvSpPr>
          <p:nvPr>
            <p:ph type="dt" sz="half" idx="10"/>
          </p:nvPr>
        </p:nvSpPr>
        <p:spPr/>
        <p:txBody>
          <a:bodyPr/>
          <a:lstStyle/>
          <a:p>
            <a:fld id="{DFF06548-4787-4D16-B10D-D19BD8D7AC94}" type="datetimeFigureOut">
              <a:rPr kumimoji="1" lang="ja-JP" altLang="en-US" smtClean="0"/>
              <a:t>2022/2/22</a:t>
            </a:fld>
            <a:endParaRPr kumimoji="1" lang="ja-JP" altLang="en-US"/>
          </a:p>
        </p:txBody>
      </p:sp>
      <p:sp>
        <p:nvSpPr>
          <p:cNvPr id="5" name="フッター プレースホルダー 4">
            <a:extLst>
              <a:ext uri="{FF2B5EF4-FFF2-40B4-BE49-F238E27FC236}">
                <a16:creationId xmlns:a16="http://schemas.microsoft.com/office/drawing/2014/main" id="{9C690A11-1CE3-454A-B22C-CB5616662C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511B29-7101-4CC7-BDF2-E7E8657CA05C}"/>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2926656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8093AF-CD09-458B-90F7-B911491D77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67C90A-02C3-4FA9-95E3-93C59685E38C}"/>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3CC625-6F00-4286-8BB6-2EED40F18D8D}"/>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572AEF4-22F8-4C8F-9F13-0FB657183619}"/>
              </a:ext>
            </a:extLst>
          </p:cNvPr>
          <p:cNvSpPr>
            <a:spLocks noGrp="1"/>
          </p:cNvSpPr>
          <p:nvPr>
            <p:ph type="dt" sz="half" idx="10"/>
          </p:nvPr>
        </p:nvSpPr>
        <p:spPr/>
        <p:txBody>
          <a:bodyPr/>
          <a:lstStyle/>
          <a:p>
            <a:fld id="{DFF06548-4787-4D16-B10D-D19BD8D7AC94}" type="datetimeFigureOut">
              <a:rPr kumimoji="1" lang="ja-JP" altLang="en-US" smtClean="0"/>
              <a:t>2022/2/22</a:t>
            </a:fld>
            <a:endParaRPr kumimoji="1" lang="ja-JP" altLang="en-US"/>
          </a:p>
        </p:txBody>
      </p:sp>
      <p:sp>
        <p:nvSpPr>
          <p:cNvPr id="6" name="フッター プレースホルダー 5">
            <a:extLst>
              <a:ext uri="{FF2B5EF4-FFF2-40B4-BE49-F238E27FC236}">
                <a16:creationId xmlns:a16="http://schemas.microsoft.com/office/drawing/2014/main" id="{D48A8F40-A78C-499F-9389-73854775F3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528F5A-7CA3-47FC-8162-58F3C72B3069}"/>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3825770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F9790-9EB9-4FFE-A14B-84987D0A9BB2}"/>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86EBCE5-E3F5-49FE-A19F-041BF47AB30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53D12DC-8D1E-49DA-843C-51F7B045C6A2}"/>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3747D49-9184-4141-9C94-2A4C528D04A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4DD521A-197F-4AE5-ACB3-E0EF5A66BB25}"/>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3CA7F21-BC1E-4659-B7F8-BFF2145EE08D}"/>
              </a:ext>
            </a:extLst>
          </p:cNvPr>
          <p:cNvSpPr>
            <a:spLocks noGrp="1"/>
          </p:cNvSpPr>
          <p:nvPr>
            <p:ph type="dt" sz="half" idx="10"/>
          </p:nvPr>
        </p:nvSpPr>
        <p:spPr/>
        <p:txBody>
          <a:bodyPr/>
          <a:lstStyle/>
          <a:p>
            <a:fld id="{DFF06548-4787-4D16-B10D-D19BD8D7AC94}" type="datetimeFigureOut">
              <a:rPr kumimoji="1" lang="ja-JP" altLang="en-US" smtClean="0"/>
              <a:t>2022/2/22</a:t>
            </a:fld>
            <a:endParaRPr kumimoji="1" lang="ja-JP" altLang="en-US"/>
          </a:p>
        </p:txBody>
      </p:sp>
      <p:sp>
        <p:nvSpPr>
          <p:cNvPr id="8" name="フッター プレースホルダー 7">
            <a:extLst>
              <a:ext uri="{FF2B5EF4-FFF2-40B4-BE49-F238E27FC236}">
                <a16:creationId xmlns:a16="http://schemas.microsoft.com/office/drawing/2014/main" id="{C2D9D975-0FF9-4373-AF67-877B17FFD35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80CC028-1A77-4AE3-B9DF-20A653E6F791}"/>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2658140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BA49A5-42ED-4A8C-AC61-ED37BBDF9BD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18C442D-E2E6-4F46-826B-6F9A4D48A1F6}"/>
              </a:ext>
            </a:extLst>
          </p:cNvPr>
          <p:cNvSpPr>
            <a:spLocks noGrp="1"/>
          </p:cNvSpPr>
          <p:nvPr>
            <p:ph type="dt" sz="half" idx="10"/>
          </p:nvPr>
        </p:nvSpPr>
        <p:spPr/>
        <p:txBody>
          <a:bodyPr/>
          <a:lstStyle/>
          <a:p>
            <a:fld id="{DFF06548-4787-4D16-B10D-D19BD8D7AC94}" type="datetimeFigureOut">
              <a:rPr kumimoji="1" lang="ja-JP" altLang="en-US" smtClean="0"/>
              <a:t>2022/2/22</a:t>
            </a:fld>
            <a:endParaRPr kumimoji="1" lang="ja-JP" altLang="en-US"/>
          </a:p>
        </p:txBody>
      </p:sp>
      <p:sp>
        <p:nvSpPr>
          <p:cNvPr id="4" name="フッター プレースホルダー 3">
            <a:extLst>
              <a:ext uri="{FF2B5EF4-FFF2-40B4-BE49-F238E27FC236}">
                <a16:creationId xmlns:a16="http://schemas.microsoft.com/office/drawing/2014/main" id="{2A148199-854D-4A97-98EA-031466D8472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6433FB-ACC8-480C-BF29-BE2172B07E3E}"/>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37536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715E85-3AF2-44E9-914E-FDECFA5618B4}"/>
              </a:ext>
            </a:extLst>
          </p:cNvPr>
          <p:cNvSpPr>
            <a:spLocks noGrp="1"/>
          </p:cNvSpPr>
          <p:nvPr>
            <p:ph type="dt" sz="half" idx="10"/>
          </p:nvPr>
        </p:nvSpPr>
        <p:spPr/>
        <p:txBody>
          <a:bodyPr/>
          <a:lstStyle/>
          <a:p>
            <a:fld id="{DFF06548-4787-4D16-B10D-D19BD8D7AC94}" type="datetimeFigureOut">
              <a:rPr kumimoji="1" lang="ja-JP" altLang="en-US" smtClean="0"/>
              <a:t>2022/2/22</a:t>
            </a:fld>
            <a:endParaRPr kumimoji="1" lang="ja-JP" altLang="en-US"/>
          </a:p>
        </p:txBody>
      </p:sp>
      <p:sp>
        <p:nvSpPr>
          <p:cNvPr id="3" name="フッター プレースホルダー 2">
            <a:extLst>
              <a:ext uri="{FF2B5EF4-FFF2-40B4-BE49-F238E27FC236}">
                <a16:creationId xmlns:a16="http://schemas.microsoft.com/office/drawing/2014/main" id="{09195027-4A23-4C6D-957C-AB277FFAC88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383D7FB-6B36-4A43-8FD8-D752FD76CD05}"/>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4136117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F89DEB-0725-407E-B372-2C861D44275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E639D3-1A63-4E29-A76A-E22B631B4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E3046FC-FA5E-4421-871E-61333C08B3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377EFCB-5E33-4F17-8147-F4A6A73CBD2F}"/>
              </a:ext>
            </a:extLst>
          </p:cNvPr>
          <p:cNvSpPr>
            <a:spLocks noGrp="1"/>
          </p:cNvSpPr>
          <p:nvPr>
            <p:ph type="dt" sz="half" idx="10"/>
          </p:nvPr>
        </p:nvSpPr>
        <p:spPr/>
        <p:txBody>
          <a:bodyPr/>
          <a:lstStyle/>
          <a:p>
            <a:fld id="{DFF06548-4787-4D16-B10D-D19BD8D7AC94}" type="datetimeFigureOut">
              <a:rPr kumimoji="1" lang="ja-JP" altLang="en-US" smtClean="0"/>
              <a:t>2022/2/22</a:t>
            </a:fld>
            <a:endParaRPr kumimoji="1" lang="ja-JP" altLang="en-US"/>
          </a:p>
        </p:txBody>
      </p:sp>
      <p:sp>
        <p:nvSpPr>
          <p:cNvPr id="6" name="フッター プレースホルダー 5">
            <a:extLst>
              <a:ext uri="{FF2B5EF4-FFF2-40B4-BE49-F238E27FC236}">
                <a16:creationId xmlns:a16="http://schemas.microsoft.com/office/drawing/2014/main" id="{C1ED04D2-D512-4BB1-8F65-94C8FF8C2C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BAD3FD-339B-4509-8A51-7D8AEE103C2A}"/>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92905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D72329-E9FD-43E5-AA20-96DF9F637788}" type="datetimeFigureOut">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27C085-DED9-47AE-8F3B-0DD4DE4BF33C}" type="slidenum">
              <a:rPr kumimoji="1" lang="ja-JP" altLang="en-US" smtClean="0"/>
              <a:t>‹#›</a:t>
            </a:fld>
            <a:endParaRPr kumimoji="1" lang="ja-JP" altLang="en-US"/>
          </a:p>
        </p:txBody>
      </p:sp>
    </p:spTree>
    <p:extLst>
      <p:ext uri="{BB962C8B-B14F-4D97-AF65-F5344CB8AC3E}">
        <p14:creationId xmlns:p14="http://schemas.microsoft.com/office/powerpoint/2010/main" val="848084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A5FCE-F609-49DB-BEF3-18DC19536C38}"/>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47AC320-8AC3-4B28-A92C-00DB7C15609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C6F641A8-92E6-4E16-A61B-6F476D5C7DC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75C6D8-B688-4092-B7A0-23F304F9C9F2}"/>
              </a:ext>
            </a:extLst>
          </p:cNvPr>
          <p:cNvSpPr>
            <a:spLocks noGrp="1"/>
          </p:cNvSpPr>
          <p:nvPr>
            <p:ph type="dt" sz="half" idx="10"/>
          </p:nvPr>
        </p:nvSpPr>
        <p:spPr/>
        <p:txBody>
          <a:bodyPr/>
          <a:lstStyle/>
          <a:p>
            <a:fld id="{DFF06548-4787-4D16-B10D-D19BD8D7AC94}" type="datetimeFigureOut">
              <a:rPr kumimoji="1" lang="ja-JP" altLang="en-US" smtClean="0"/>
              <a:t>2022/2/22</a:t>
            </a:fld>
            <a:endParaRPr kumimoji="1" lang="ja-JP" altLang="en-US"/>
          </a:p>
        </p:txBody>
      </p:sp>
      <p:sp>
        <p:nvSpPr>
          <p:cNvPr id="6" name="フッター プレースホルダー 5">
            <a:extLst>
              <a:ext uri="{FF2B5EF4-FFF2-40B4-BE49-F238E27FC236}">
                <a16:creationId xmlns:a16="http://schemas.microsoft.com/office/drawing/2014/main" id="{0F603566-D22D-4473-B718-DCA4312602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68F9B62-A6A6-4534-B864-23F1E10B2AD3}"/>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89349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48DFB7-A34D-4AF3-8492-C63EB524B4C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6E857ED-1FE6-4109-828E-854D0EF8358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FA1730-7077-46D2-B0B9-6383855FD815}"/>
              </a:ext>
            </a:extLst>
          </p:cNvPr>
          <p:cNvSpPr>
            <a:spLocks noGrp="1"/>
          </p:cNvSpPr>
          <p:nvPr>
            <p:ph type="dt" sz="half" idx="10"/>
          </p:nvPr>
        </p:nvSpPr>
        <p:spPr/>
        <p:txBody>
          <a:bodyPr/>
          <a:lstStyle/>
          <a:p>
            <a:fld id="{DFF06548-4787-4D16-B10D-D19BD8D7AC94}" type="datetimeFigureOut">
              <a:rPr kumimoji="1" lang="ja-JP" altLang="en-US" smtClean="0"/>
              <a:t>2022/2/22</a:t>
            </a:fld>
            <a:endParaRPr kumimoji="1" lang="ja-JP" altLang="en-US"/>
          </a:p>
        </p:txBody>
      </p:sp>
      <p:sp>
        <p:nvSpPr>
          <p:cNvPr id="5" name="フッター プレースホルダー 4">
            <a:extLst>
              <a:ext uri="{FF2B5EF4-FFF2-40B4-BE49-F238E27FC236}">
                <a16:creationId xmlns:a16="http://schemas.microsoft.com/office/drawing/2014/main" id="{BB558B5D-A90C-48F7-9D55-AD935A71C7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7706EE-B5D0-4E41-A556-395505641A40}"/>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145717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4106D83-4FCA-4305-AE5B-0FCBBC6B64E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4A4CAB-884C-496A-835E-6DE80A7A3D24}"/>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4290A4-394D-4D00-B93A-598AECDF5A2C}"/>
              </a:ext>
            </a:extLst>
          </p:cNvPr>
          <p:cNvSpPr>
            <a:spLocks noGrp="1"/>
          </p:cNvSpPr>
          <p:nvPr>
            <p:ph type="dt" sz="half" idx="10"/>
          </p:nvPr>
        </p:nvSpPr>
        <p:spPr/>
        <p:txBody>
          <a:bodyPr/>
          <a:lstStyle/>
          <a:p>
            <a:fld id="{DFF06548-4787-4D16-B10D-D19BD8D7AC94}" type="datetimeFigureOut">
              <a:rPr kumimoji="1" lang="ja-JP" altLang="en-US" smtClean="0"/>
              <a:t>2022/2/22</a:t>
            </a:fld>
            <a:endParaRPr kumimoji="1" lang="ja-JP" altLang="en-US"/>
          </a:p>
        </p:txBody>
      </p:sp>
      <p:sp>
        <p:nvSpPr>
          <p:cNvPr id="5" name="フッター プレースホルダー 4">
            <a:extLst>
              <a:ext uri="{FF2B5EF4-FFF2-40B4-BE49-F238E27FC236}">
                <a16:creationId xmlns:a16="http://schemas.microsoft.com/office/drawing/2014/main" id="{9E0C4864-3E74-4785-A74B-F3D5C229D6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D1242A-D80C-4441-A8F7-414B25526A43}"/>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6585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4D72329-E9FD-43E5-AA20-96DF9F637788}" type="datetimeFigureOut">
              <a:rPr kumimoji="1" lang="ja-JP" altLang="en-US" smtClean="0"/>
              <a:t>2022/2/22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27C085-DED9-47AE-8F3B-0DD4DE4BF33C}" type="slidenum">
              <a:rPr kumimoji="1" lang="ja-JP" altLang="en-US" smtClean="0"/>
              <a:t>‹#›</a:t>
            </a:fld>
            <a:endParaRPr kumimoji="1" lang="ja-JP" altLang="en-US"/>
          </a:p>
        </p:txBody>
      </p:sp>
    </p:spTree>
    <p:extLst>
      <p:ext uri="{BB962C8B-B14F-4D97-AF65-F5344CB8AC3E}">
        <p14:creationId xmlns:p14="http://schemas.microsoft.com/office/powerpoint/2010/main" val="70744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4D72329-E9FD-43E5-AA20-96DF9F637788}" type="datetimeFigureOut">
              <a:rPr kumimoji="1" lang="ja-JP" altLang="en-US" smtClean="0"/>
              <a:t>2022/2/22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27C085-DED9-47AE-8F3B-0DD4DE4BF33C}" type="slidenum">
              <a:rPr kumimoji="1" lang="ja-JP" altLang="en-US" smtClean="0"/>
              <a:t>‹#›</a:t>
            </a:fld>
            <a:endParaRPr kumimoji="1" lang="ja-JP" altLang="en-US"/>
          </a:p>
        </p:txBody>
      </p:sp>
    </p:spTree>
    <p:extLst>
      <p:ext uri="{BB962C8B-B14F-4D97-AF65-F5344CB8AC3E}">
        <p14:creationId xmlns:p14="http://schemas.microsoft.com/office/powerpoint/2010/main" val="205989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4D72329-E9FD-43E5-AA20-96DF9F637788}" type="datetimeFigureOut">
              <a:rPr kumimoji="1" lang="ja-JP" altLang="en-US" smtClean="0"/>
              <a:t>2022/2/22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427C085-DED9-47AE-8F3B-0DD4DE4BF33C}" type="slidenum">
              <a:rPr kumimoji="1" lang="ja-JP" altLang="en-US" smtClean="0"/>
              <a:t>‹#›</a:t>
            </a:fld>
            <a:endParaRPr kumimoji="1" lang="ja-JP" altLang="en-US"/>
          </a:p>
        </p:txBody>
      </p:sp>
    </p:spTree>
    <p:extLst>
      <p:ext uri="{BB962C8B-B14F-4D97-AF65-F5344CB8AC3E}">
        <p14:creationId xmlns:p14="http://schemas.microsoft.com/office/powerpoint/2010/main" val="190174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4D72329-E9FD-43E5-AA20-96DF9F637788}" type="datetimeFigureOut">
              <a:rPr kumimoji="1" lang="ja-JP" altLang="en-US" smtClean="0"/>
              <a:t>2022/2/22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427C085-DED9-47AE-8F3B-0DD4DE4BF33C}" type="slidenum">
              <a:rPr kumimoji="1" lang="ja-JP" altLang="en-US" smtClean="0"/>
              <a:t>‹#›</a:t>
            </a:fld>
            <a:endParaRPr kumimoji="1" lang="ja-JP" altLang="en-US"/>
          </a:p>
        </p:txBody>
      </p:sp>
    </p:spTree>
    <p:extLst>
      <p:ext uri="{BB962C8B-B14F-4D97-AF65-F5344CB8AC3E}">
        <p14:creationId xmlns:p14="http://schemas.microsoft.com/office/powerpoint/2010/main" val="319296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72329-E9FD-43E5-AA20-96DF9F637788}" type="datetimeFigureOut">
              <a:rPr kumimoji="1" lang="ja-JP" altLang="en-US" smtClean="0"/>
              <a:t>2022/2/22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427C085-DED9-47AE-8F3B-0DD4DE4BF33C}" type="slidenum">
              <a:rPr kumimoji="1" lang="ja-JP" altLang="en-US" smtClean="0"/>
              <a:t>‹#›</a:t>
            </a:fld>
            <a:endParaRPr kumimoji="1" lang="ja-JP" altLang="en-US"/>
          </a:p>
        </p:txBody>
      </p:sp>
    </p:spTree>
    <p:extLst>
      <p:ext uri="{BB962C8B-B14F-4D97-AF65-F5344CB8AC3E}">
        <p14:creationId xmlns:p14="http://schemas.microsoft.com/office/powerpoint/2010/main" val="417638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D72329-E9FD-43E5-AA20-96DF9F637788}" type="datetimeFigureOut">
              <a:rPr kumimoji="1" lang="ja-JP" altLang="en-US" smtClean="0"/>
              <a:t>2022/2/22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27C085-DED9-47AE-8F3B-0DD4DE4BF33C}" type="slidenum">
              <a:rPr kumimoji="1" lang="ja-JP" altLang="en-US" smtClean="0"/>
              <a:t>‹#›</a:t>
            </a:fld>
            <a:endParaRPr kumimoji="1" lang="ja-JP" altLang="en-US"/>
          </a:p>
        </p:txBody>
      </p:sp>
    </p:spTree>
    <p:extLst>
      <p:ext uri="{BB962C8B-B14F-4D97-AF65-F5344CB8AC3E}">
        <p14:creationId xmlns:p14="http://schemas.microsoft.com/office/powerpoint/2010/main" val="52017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D72329-E9FD-43E5-AA20-96DF9F637788}" type="datetimeFigureOut">
              <a:rPr kumimoji="1" lang="ja-JP" altLang="en-US" smtClean="0"/>
              <a:t>2022/2/22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27C085-DED9-47AE-8F3B-0DD4DE4BF33C}" type="slidenum">
              <a:rPr kumimoji="1" lang="ja-JP" altLang="en-US" smtClean="0"/>
              <a:t>‹#›</a:t>
            </a:fld>
            <a:endParaRPr kumimoji="1" lang="ja-JP" altLang="en-US"/>
          </a:p>
        </p:txBody>
      </p:sp>
    </p:spTree>
    <p:extLst>
      <p:ext uri="{BB962C8B-B14F-4D97-AF65-F5344CB8AC3E}">
        <p14:creationId xmlns:p14="http://schemas.microsoft.com/office/powerpoint/2010/main" val="269021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72329-E9FD-43E5-AA20-96DF9F637788}" type="datetimeFigureOut">
              <a:rPr kumimoji="1" lang="ja-JP" altLang="en-US" smtClean="0"/>
              <a:t>2022/2/22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7C085-DED9-47AE-8F3B-0DD4DE4BF33C}" type="slidenum">
              <a:rPr kumimoji="1" lang="ja-JP" altLang="en-US" smtClean="0"/>
              <a:t>‹#›</a:t>
            </a:fld>
            <a:endParaRPr kumimoji="1" lang="ja-JP" altLang="en-US"/>
          </a:p>
        </p:txBody>
      </p:sp>
    </p:spTree>
    <p:extLst>
      <p:ext uri="{BB962C8B-B14F-4D97-AF65-F5344CB8AC3E}">
        <p14:creationId xmlns:p14="http://schemas.microsoft.com/office/powerpoint/2010/main" val="68908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FCD"/>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3D49944-8C31-4758-ACE0-C9697292AA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6623552-D865-4E4E-AF18-67B482BABA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EE0805-2793-43E9-ABA5-AC5DA389B39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FF06548-4787-4D16-B10D-D19BD8D7AC94}" type="datetimeFigureOut">
              <a:rPr kumimoji="1" lang="ja-JP" altLang="en-US" smtClean="0"/>
              <a:t>2022/2/22</a:t>
            </a:fld>
            <a:endParaRPr kumimoji="1" lang="ja-JP" altLang="en-US"/>
          </a:p>
        </p:txBody>
      </p:sp>
      <p:sp>
        <p:nvSpPr>
          <p:cNvPr id="5" name="フッター プレースホルダー 4">
            <a:extLst>
              <a:ext uri="{FF2B5EF4-FFF2-40B4-BE49-F238E27FC236}">
                <a16:creationId xmlns:a16="http://schemas.microsoft.com/office/drawing/2014/main" id="{C1871E4F-244D-479F-B1DB-7EB8D37A5E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B3ABC05-BA7C-47F5-85C2-95453A39A3B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20494776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中程度の精度で自動的に生成された説明">
            <a:extLst>
              <a:ext uri="{FF2B5EF4-FFF2-40B4-BE49-F238E27FC236}">
                <a16:creationId xmlns:a16="http://schemas.microsoft.com/office/drawing/2014/main" id="{3AEA72E1-492D-433F-89BC-33AE3D133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143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03B21AA-3D0F-40A8-94D7-5D5456D04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533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85254D7-8906-4134-A3D7-4E40685BF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611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EDD8E28-8F09-4E44-B70D-89BFA06F0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224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9B11EE0-37F2-44C3-9E58-896AB5B97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1727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FECFA23-6E74-4DD9-846A-B4E3EA54C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8802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4000">
              <a:schemeClr val="bg1"/>
            </a:gs>
            <a:gs pos="96000">
              <a:schemeClr val="accent4">
                <a:lumMod val="20000"/>
                <a:lumOff val="80000"/>
                <a:alpha val="70000"/>
              </a:schemeClr>
            </a:gs>
          </a:gsLst>
          <a:lin ang="5400000" scaled="1"/>
        </a:gra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78DD12B-7084-4E7D-8411-D871A1480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755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4000">
              <a:schemeClr val="bg1"/>
            </a:gs>
            <a:gs pos="96000">
              <a:schemeClr val="accent4">
                <a:lumMod val="20000"/>
                <a:lumOff val="80000"/>
                <a:alpha val="70000"/>
              </a:schemeClr>
            </a:gs>
          </a:gsLst>
          <a:lin ang="5400000" scaled="1"/>
        </a:gra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AD03135-FFF4-4518-B517-EC87D64FA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962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1FEBBC5-970B-4C21-8359-5636768C8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940419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50E40C7B-43C9-4C35-8E40-874BBEA4B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96270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bg1"/>
            </a:gs>
            <a:gs pos="96000">
              <a:schemeClr val="accent4">
                <a:lumMod val="20000"/>
                <a:lumOff val="80000"/>
                <a:alpha val="70000"/>
              </a:schemeClr>
            </a:gs>
          </a:gsLst>
          <a:lin ang="5400000" scaled="1"/>
        </a:gra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5947290-FEC4-4418-93C7-259BAC2D7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95018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B9A651-7DAE-4533-B07D-82A20ADEC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5888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BA49122-2790-400D-A0AC-60108B95E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010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bg1"/>
            </a:gs>
            <a:gs pos="96000">
              <a:schemeClr val="accent4">
                <a:lumMod val="20000"/>
                <a:lumOff val="80000"/>
                <a:alpha val="70000"/>
              </a:schemeClr>
            </a:gs>
          </a:gsLst>
          <a:lin ang="5400000" scaled="1"/>
        </a:gra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AC0B2E0-CABF-459D-9413-AD98E0588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01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39253DC-003F-4A51-A7F1-2E98FA3EF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5368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9|8.7"/>
</p:tagLst>
</file>

<file path=ppt/tags/tag2.xml><?xml version="1.0" encoding="utf-8"?>
<p:tagLst xmlns:a="http://schemas.openxmlformats.org/drawingml/2006/main" xmlns:r="http://schemas.openxmlformats.org/officeDocument/2006/relationships" xmlns:p="http://schemas.openxmlformats.org/presentationml/2006/main">
  <p:tag name="TIMING" val="|3.7|4.1|4.5|4.7"/>
</p:tagLst>
</file>

<file path=ppt/tags/tag3.xml><?xml version="1.0" encoding="utf-8"?>
<p:tagLst xmlns:a="http://schemas.openxmlformats.org/drawingml/2006/main" xmlns:r="http://schemas.openxmlformats.org/officeDocument/2006/relationships" xmlns:p="http://schemas.openxmlformats.org/presentationml/2006/main">
  <p:tag name="TIMING" val="|2.6"/>
</p:tagLst>
</file>

<file path=ppt/tags/tag4.xml><?xml version="1.0" encoding="utf-8"?>
<p:tagLst xmlns:a="http://schemas.openxmlformats.org/drawingml/2006/main" xmlns:r="http://schemas.openxmlformats.org/officeDocument/2006/relationships" xmlns:p="http://schemas.openxmlformats.org/presentationml/2006/main">
  <p:tag name="TIMING" val="|1.8|0.8"/>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乳白ガラス">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5235</TotalTime>
  <Words>1297</Words>
  <Application>Microsoft Office PowerPoint</Application>
  <PresentationFormat>画面に合わせる (4:3)</PresentationFormat>
  <Paragraphs>94</Paragraphs>
  <Slides>15</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15</vt:i4>
      </vt:variant>
    </vt:vector>
  </HeadingPairs>
  <TitlesOfParts>
    <vt:vector size="23" baseType="lpstr">
      <vt:lpstr>游ゴシック</vt:lpstr>
      <vt:lpstr>游ゴシック Light</vt:lpstr>
      <vt:lpstr>游明朝</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妊娠・出産</dc:title>
  <dc:creator>yamanaka</dc:creator>
  <cp:lastModifiedBy>yamanaka</cp:lastModifiedBy>
  <cp:revision>132</cp:revision>
  <cp:lastPrinted>2022-02-01T05:57:12Z</cp:lastPrinted>
  <dcterms:created xsi:type="dcterms:W3CDTF">2021-08-04T02:58:31Z</dcterms:created>
  <dcterms:modified xsi:type="dcterms:W3CDTF">2022-02-22T02:08:51Z</dcterms:modified>
</cp:coreProperties>
</file>