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920" r:id="rId2"/>
    <p:sldId id="921" r:id="rId3"/>
    <p:sldId id="922" r:id="rId4"/>
    <p:sldId id="923" r:id="rId5"/>
    <p:sldId id="924" r:id="rId6"/>
    <p:sldId id="925" r:id="rId7"/>
    <p:sldId id="926" r:id="rId8"/>
    <p:sldId id="927" r:id="rId9"/>
    <p:sldId id="928" r:id="rId10"/>
    <p:sldId id="929" r:id="rId11"/>
    <p:sldId id="930" r:id="rId12"/>
    <p:sldId id="931" r:id="rId13"/>
    <p:sldId id="932" r:id="rId14"/>
    <p:sldId id="933" r:id="rId15"/>
    <p:sldId id="934" r:id="rId16"/>
    <p:sldId id="935" r:id="rId17"/>
    <p:sldId id="936" r:id="rId18"/>
    <p:sldId id="937" r:id="rId19"/>
    <p:sldId id="938" r:id="rId20"/>
    <p:sldId id="939" r:id="rId21"/>
    <p:sldId id="940" r:id="rId22"/>
    <p:sldId id="941" r:id="rId23"/>
    <p:sldId id="942" r:id="rId24"/>
    <p:sldId id="943" r:id="rId2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近藤" initials="近" lastIdx="1" clrIdx="0">
    <p:extLst>
      <p:ext uri="{19B8F6BF-5375-455C-9EA6-DF929625EA0E}">
        <p15:presenceInfo xmlns:p15="http://schemas.microsoft.com/office/powerpoint/2012/main" userId="近藤" providerId="None"/>
      </p:ext>
    </p:extLst>
  </p:cmAuthor>
  <p:cmAuthor id="2" name="yamanaka" initials="y" lastIdx="5" clrIdx="1">
    <p:extLst>
      <p:ext uri="{19B8F6BF-5375-455C-9EA6-DF929625EA0E}">
        <p15:presenceInfo xmlns:p15="http://schemas.microsoft.com/office/powerpoint/2012/main" userId="yamanaka" providerId="None"/>
      </p:ext>
    </p:extLst>
  </p:cmAuthor>
  <p:cmAuthor id="3" name="小山真紀" initials="小山真紀" lastIdx="1" clrIdx="2">
    <p:extLst>
      <p:ext uri="{19B8F6BF-5375-455C-9EA6-DF929625EA0E}">
        <p15:presenceInfo xmlns:p15="http://schemas.microsoft.com/office/powerpoint/2012/main" userId="小山真紀" providerId="None"/>
      </p:ext>
    </p:extLst>
  </p:cmAuthor>
  <p:cmAuthor id="4" name="hatakeyama" initials="h" lastIdx="1" clrIdx="3">
    <p:extLst>
      <p:ext uri="{19B8F6BF-5375-455C-9EA6-DF929625EA0E}">
        <p15:presenceInfo xmlns:p15="http://schemas.microsoft.com/office/powerpoint/2012/main" userId="hatakey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ADC1E5"/>
    <a:srgbClr val="F5D7CE"/>
    <a:srgbClr val="0000FF"/>
    <a:srgbClr val="8FEDC7"/>
    <a:srgbClr val="F3A671"/>
    <a:srgbClr val="ED7C2F"/>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28" autoAdjust="0"/>
    <p:restoredTop sz="61806" autoAdjust="0"/>
  </p:normalViewPr>
  <p:slideViewPr>
    <p:cSldViewPr snapToGrid="0">
      <p:cViewPr varScale="1">
        <p:scale>
          <a:sx n="68" d="100"/>
          <a:sy n="68" d="100"/>
        </p:scale>
        <p:origin x="2358" y="60"/>
      </p:cViewPr>
      <p:guideLst/>
    </p:cSldViewPr>
  </p:slideViewPr>
  <p:notesTextViewPr>
    <p:cViewPr>
      <p:scale>
        <a:sx n="1" d="1"/>
        <a:sy n="1" d="1"/>
      </p:scale>
      <p:origin x="0" y="0"/>
    </p:cViewPr>
  </p:notesTextViewPr>
  <p:notesViewPr>
    <p:cSldViewPr snapToGrid="0">
      <p:cViewPr varScale="1">
        <p:scale>
          <a:sx n="79" d="100"/>
          <a:sy n="79" d="100"/>
        </p:scale>
        <p:origin x="40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BBFC918-D646-47D8-BB2B-034FFD6FA455}"/>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E5CF30-81D8-44BF-AAA0-B0730B00DBA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028538A0-F0EB-4F5A-AE9F-BA8FCE68CF17}" type="datetimeFigureOut">
              <a:rPr kumimoji="1" lang="ja-JP" altLang="en-US" smtClean="0"/>
              <a:t>2022/2/14</a:t>
            </a:fld>
            <a:endParaRPr kumimoji="1" lang="ja-JP" altLang="en-US"/>
          </a:p>
        </p:txBody>
      </p:sp>
      <p:sp>
        <p:nvSpPr>
          <p:cNvPr id="4" name="フッター プレースホルダー 3">
            <a:extLst>
              <a:ext uri="{FF2B5EF4-FFF2-40B4-BE49-F238E27FC236}">
                <a16:creationId xmlns:a16="http://schemas.microsoft.com/office/drawing/2014/main" id="{2788250A-850F-4630-A1E8-DAA43B78EFCD}"/>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kumimoji="1" lang="ja-JP" altLang="en-US"/>
              <a:t>女性の健康課題①女性ホルモンと生理</a:t>
            </a:r>
          </a:p>
        </p:txBody>
      </p:sp>
      <p:sp>
        <p:nvSpPr>
          <p:cNvPr id="5" name="スライド番号プレースホルダー 4">
            <a:extLst>
              <a:ext uri="{FF2B5EF4-FFF2-40B4-BE49-F238E27FC236}">
                <a16:creationId xmlns:a16="http://schemas.microsoft.com/office/drawing/2014/main" id="{CDE87576-B56E-4CDB-9EDC-EBED8F44B87C}"/>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567FF40-3BF2-45CE-A109-19EB15B22C75}" type="slidenum">
              <a:rPr kumimoji="1" lang="ja-JP" altLang="en-US" smtClean="0"/>
              <a:t>‹#›</a:t>
            </a:fld>
            <a:endParaRPr kumimoji="1" lang="ja-JP" altLang="en-US"/>
          </a:p>
        </p:txBody>
      </p:sp>
    </p:spTree>
    <p:extLst>
      <p:ext uri="{BB962C8B-B14F-4D97-AF65-F5344CB8AC3E}">
        <p14:creationId xmlns:p14="http://schemas.microsoft.com/office/powerpoint/2010/main" val="9089264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1C9D91C-9664-4448-A8A2-DFCD3F5037EB}"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kumimoji="1" lang="ja-JP" altLang="en-US"/>
              <a:t>女性の健康課題①女性ホルモンと生理</a:t>
            </a:r>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68CFA33-E9A6-4A00-AE14-E43DAA50160E}" type="slidenum">
              <a:rPr kumimoji="1" lang="ja-JP" altLang="en-US" smtClean="0"/>
              <a:t>‹#›</a:t>
            </a:fld>
            <a:endParaRPr kumimoji="1" lang="ja-JP" altLang="en-US"/>
          </a:p>
        </p:txBody>
      </p:sp>
    </p:spTree>
    <p:extLst>
      <p:ext uri="{BB962C8B-B14F-4D97-AF65-F5344CB8AC3E}">
        <p14:creationId xmlns:p14="http://schemas.microsoft.com/office/powerpoint/2010/main" val="8485663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a:t>
            </a:fld>
            <a:endParaRPr kumimoji="1" lang="ja-JP" altLang="en-US"/>
          </a:p>
        </p:txBody>
      </p:sp>
      <p:sp>
        <p:nvSpPr>
          <p:cNvPr id="5" name="フッター プレースホルダー 4">
            <a:extLst>
              <a:ext uri="{FF2B5EF4-FFF2-40B4-BE49-F238E27FC236}">
                <a16:creationId xmlns:a16="http://schemas.microsoft.com/office/drawing/2014/main" id="{95EA80FE-18E1-47AB-B7A7-2728515DF0F4}"/>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15878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の周期は</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25</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38</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日、期間は</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日間というのが正常値とされています。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10</a:t>
            </a:fld>
            <a:endParaRPr kumimoji="1" lang="ja-JP" altLang="en-US"/>
          </a:p>
        </p:txBody>
      </p:sp>
      <p:sp>
        <p:nvSpPr>
          <p:cNvPr id="5" name="フッター プレースホルダー 4">
            <a:extLst>
              <a:ext uri="{FF2B5EF4-FFF2-40B4-BE49-F238E27FC236}">
                <a16:creationId xmlns:a16="http://schemas.microsoft.com/office/drawing/2014/main" id="{D5AC1B2B-68A1-4D26-A15E-90CB0CC8D11F}"/>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98524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経血の量は、</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回の</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あたり、</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140</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ミリリットル</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が正常と言われています。</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経血量は個人差が大きいのですが、</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㎝くらい長さのある夜用ナプキンを使っても、</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時間で取り換えなければならないほど多い人もいます。</a:t>
            </a:r>
          </a:p>
          <a:p>
            <a:pPr algn="just"/>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長時間の会議のときなど</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はとても不安になります。</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適宜休憩をとれるような配慮があるとよいでしょう。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11</a:t>
            </a:fld>
            <a:endParaRPr kumimoji="1" lang="ja-JP" altLang="en-US"/>
          </a:p>
        </p:txBody>
      </p:sp>
      <p:sp>
        <p:nvSpPr>
          <p:cNvPr id="5" name="フッター プレースホルダー 4">
            <a:extLst>
              <a:ext uri="{FF2B5EF4-FFF2-40B4-BE49-F238E27FC236}">
                <a16:creationId xmlns:a16="http://schemas.microsoft.com/office/drawing/2014/main" id="{42762C7E-56DA-42F3-8B2A-334BAD0EB60A}"/>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12885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女性特有の健康課題のなかで</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もっとも多くの女性が悩まされているのが</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痛です。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12</a:t>
            </a:fld>
            <a:endParaRPr kumimoji="1" lang="ja-JP" altLang="en-US"/>
          </a:p>
        </p:txBody>
      </p:sp>
      <p:sp>
        <p:nvSpPr>
          <p:cNvPr id="5" name="フッター プレースホルダー 4">
            <a:extLst>
              <a:ext uri="{FF2B5EF4-FFF2-40B4-BE49-F238E27FC236}">
                <a16:creationId xmlns:a16="http://schemas.microsoft.com/office/drawing/2014/main" id="{4C4C972F-A6F3-4660-AB12-9FADB545236D}"/>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230767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kern="100" dirty="0">
                <a:effectLst/>
                <a:latin typeface="游ゴシック" panose="020B0400000000000000" pitchFamily="50" charset="-128"/>
                <a:ea typeface="游ゴシック" panose="020B0400000000000000" pitchFamily="50" charset="-128"/>
                <a:cs typeface="Times New Roman" panose="02020603050405020304" pitchFamily="18" charset="0"/>
              </a:rPr>
              <a:t>少しの</a:t>
            </a:r>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痛みは生理的な現象ですが、痛みが強く、日常生活に支障をきたす場合</a:t>
            </a:r>
            <a:r>
              <a:rPr lang="ja-JP" altLang="en-US"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「月経困難症」といい</a:t>
            </a:r>
            <a:r>
              <a:rPr lang="ja-JP" altLang="en-US" kern="100" dirty="0">
                <a:effectLst/>
                <a:latin typeface="游ゴシック" panose="020B0400000000000000" pitchFamily="50" charset="-128"/>
                <a:ea typeface="游ゴシック" panose="020B0400000000000000" pitchFamily="50" charset="-128"/>
                <a:cs typeface="Times New Roman" panose="02020603050405020304" pitchFamily="18" charset="0"/>
              </a:rPr>
              <a:t>、何らかの病気が原因となっている場合があります。</a:t>
            </a:r>
            <a:endPar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13</a:t>
            </a:fld>
            <a:endParaRPr kumimoji="1" lang="ja-JP" altLang="en-US"/>
          </a:p>
        </p:txBody>
      </p:sp>
      <p:sp>
        <p:nvSpPr>
          <p:cNvPr id="5" name="フッター プレースホルダー 4">
            <a:extLst>
              <a:ext uri="{FF2B5EF4-FFF2-40B4-BE49-F238E27FC236}">
                <a16:creationId xmlns:a16="http://schemas.microsoft.com/office/drawing/2014/main" id="{616A9F24-15EB-4B79-83D5-3D96340936B0}"/>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378341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痛で診察を受けた女性のうち、</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代で</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割、</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代で</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割、</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代で</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割の人が子宮内膜症や子宮筋腫などの病気が原因</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でした。</a:t>
            </a:r>
            <a:endPar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これらの病気は不妊の原因</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なることもありますので、早めの受診が大切です</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14</a:t>
            </a:fld>
            <a:endParaRPr kumimoji="1" lang="ja-JP" altLang="en-US"/>
          </a:p>
        </p:txBody>
      </p:sp>
      <p:sp>
        <p:nvSpPr>
          <p:cNvPr id="5" name="フッター プレースホルダー 4">
            <a:extLst>
              <a:ext uri="{FF2B5EF4-FFF2-40B4-BE49-F238E27FC236}">
                <a16:creationId xmlns:a16="http://schemas.microsoft.com/office/drawing/2014/main" id="{29C16EC0-1029-459A-AC13-C7671A8C8823}"/>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94496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に関わる不調は</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痛だけではありません</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前に起こる</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月経前症候群</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PMS</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という不調もあります</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15</a:t>
            </a:fld>
            <a:endParaRPr kumimoji="1" lang="ja-JP" altLang="en-US"/>
          </a:p>
        </p:txBody>
      </p:sp>
      <p:sp>
        <p:nvSpPr>
          <p:cNvPr id="5" name="フッター プレースホルダー 4">
            <a:extLst>
              <a:ext uri="{FF2B5EF4-FFF2-40B4-BE49-F238E27FC236}">
                <a16:creationId xmlns:a16="http://schemas.microsoft.com/office/drawing/2014/main" id="{EA6A58DB-142E-4D29-8291-9A9A481C3596}"/>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11667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mn-ea"/>
                <a:ea typeface="+mn-ea"/>
                <a:cs typeface="Times New Roman" panose="02020603050405020304" pitchFamily="18" charset="0"/>
              </a:rPr>
              <a:t>月経前症候群</a:t>
            </a:r>
            <a:r>
              <a:rPr lang="en-US" altLang="ja-JP" b="0" kern="100" dirty="0">
                <a:effectLst/>
                <a:latin typeface="+mn-ea"/>
                <a:ea typeface="+mn-ea"/>
                <a:cs typeface="Times New Roman" panose="02020603050405020304" pitchFamily="18" charset="0"/>
              </a:rPr>
              <a:t>PMS</a:t>
            </a:r>
            <a:r>
              <a:rPr lang="ja-JP" altLang="en-US" b="0" kern="100" dirty="0">
                <a:effectLst/>
                <a:latin typeface="+mn-ea"/>
                <a:ea typeface="+mn-ea"/>
                <a:cs typeface="Times New Roman" panose="02020603050405020304" pitchFamily="18" charset="0"/>
              </a:rPr>
              <a:t>は、生理</a:t>
            </a:r>
            <a:r>
              <a:rPr lang="ja-JP" altLang="ja-JP" b="0" kern="100" dirty="0">
                <a:effectLst/>
                <a:latin typeface="+mn-ea"/>
                <a:ea typeface="+mn-ea"/>
                <a:cs typeface="Times New Roman" panose="02020603050405020304" pitchFamily="18" charset="0"/>
              </a:rPr>
              <a:t>開始の</a:t>
            </a:r>
            <a:r>
              <a:rPr lang="en-US" altLang="ja-JP" b="0" kern="100" dirty="0">
                <a:effectLst/>
                <a:latin typeface="+mn-ea"/>
                <a:ea typeface="+mn-ea"/>
                <a:cs typeface="Times New Roman" panose="02020603050405020304" pitchFamily="18" charset="0"/>
              </a:rPr>
              <a:t>3</a:t>
            </a:r>
            <a:r>
              <a:rPr lang="ja-JP" altLang="ja-JP" b="0" kern="100" dirty="0">
                <a:effectLst/>
                <a:latin typeface="+mn-ea"/>
                <a:ea typeface="+mn-ea"/>
                <a:cs typeface="Times New Roman" panose="02020603050405020304" pitchFamily="18" charset="0"/>
              </a:rPr>
              <a:t>～</a:t>
            </a:r>
            <a:r>
              <a:rPr lang="en-US" altLang="ja-JP" b="0" kern="100" dirty="0">
                <a:effectLst/>
                <a:latin typeface="+mn-ea"/>
                <a:ea typeface="+mn-ea"/>
                <a:cs typeface="Times New Roman" panose="02020603050405020304" pitchFamily="18" charset="0"/>
              </a:rPr>
              <a:t>10</a:t>
            </a:r>
            <a:r>
              <a:rPr lang="ja-JP" altLang="ja-JP" b="0" kern="100" dirty="0">
                <a:effectLst/>
                <a:latin typeface="+mn-ea"/>
                <a:ea typeface="+mn-ea"/>
                <a:cs typeface="Times New Roman" panose="02020603050405020304" pitchFamily="18" charset="0"/>
              </a:rPr>
              <a:t>日前から始まる様々な心身の症状で、</a:t>
            </a:r>
            <a:r>
              <a:rPr lang="ja-JP" altLang="en-US" b="0" kern="100" dirty="0">
                <a:effectLst/>
                <a:latin typeface="+mn-ea"/>
                <a:ea typeface="+mn-ea"/>
                <a:cs typeface="Times New Roman" panose="02020603050405020304" pitchFamily="18" charset="0"/>
              </a:rPr>
              <a:t>生理</a:t>
            </a:r>
            <a:r>
              <a:rPr lang="ja-JP" altLang="ja-JP" b="0" kern="100" dirty="0">
                <a:effectLst/>
                <a:latin typeface="+mn-ea"/>
                <a:ea typeface="+mn-ea"/>
                <a:cs typeface="Times New Roman" panose="02020603050405020304" pitchFamily="18" charset="0"/>
              </a:rPr>
              <a:t>が始まると症状が軽快</a:t>
            </a:r>
            <a:r>
              <a:rPr lang="ja-JP" altLang="en-US" b="0" kern="100" dirty="0">
                <a:effectLst/>
                <a:latin typeface="+mn-ea"/>
                <a:ea typeface="+mn-ea"/>
                <a:cs typeface="Times New Roman" panose="02020603050405020304" pitchFamily="18" charset="0"/>
              </a:rPr>
              <a:t>、</a:t>
            </a:r>
            <a:r>
              <a:rPr lang="ja-JP" altLang="ja-JP" b="0" kern="100" dirty="0">
                <a:effectLst/>
                <a:latin typeface="+mn-ea"/>
                <a:ea typeface="+mn-ea"/>
                <a:cs typeface="Times New Roman" panose="02020603050405020304" pitchFamily="18" charset="0"/>
              </a:rPr>
              <a:t>消失します。</a:t>
            </a:r>
          </a:p>
          <a:p>
            <a:pPr algn="just"/>
            <a:r>
              <a:rPr lang="ja-JP" altLang="ja-JP" b="0" kern="100" dirty="0">
                <a:effectLst/>
                <a:latin typeface="+mn-ea"/>
                <a:ea typeface="+mn-ea"/>
                <a:cs typeface="Times New Roman" panose="02020603050405020304" pitchFamily="18" charset="0"/>
              </a:rPr>
              <a:t>排卵後の女性ホルモンの急激な変化やストレスが要因と考えられています</a:t>
            </a:r>
            <a:r>
              <a:rPr lang="ja-JP" altLang="en-US" b="0" kern="100" dirty="0">
                <a:effectLst/>
                <a:latin typeface="+mn-ea"/>
                <a:ea typeface="+mn-ea"/>
                <a:cs typeface="Times New Roman" panose="02020603050405020304" pitchFamily="18" charset="0"/>
              </a:rPr>
              <a:t>。</a:t>
            </a:r>
            <a:endParaRPr lang="ja-JP" altLang="ja-JP" b="0" kern="100" dirty="0">
              <a:effectLst/>
              <a:latin typeface="+mn-ea"/>
              <a:ea typeface="+mn-ea"/>
              <a:cs typeface="Times New Roman" panose="02020603050405020304" pitchFamily="18" charset="0"/>
            </a:endParaRPr>
          </a:p>
          <a:p>
            <a:pPr algn="just"/>
            <a:r>
              <a:rPr lang="en-US" altLang="ja-JP" b="0" kern="100" dirty="0">
                <a:effectLst/>
                <a:latin typeface="+mn-ea"/>
                <a:ea typeface="+mn-ea"/>
                <a:cs typeface="Times New Roman" panose="02020603050405020304" pitchFamily="18" charset="0"/>
              </a:rPr>
              <a:t>PMS</a:t>
            </a:r>
            <a:r>
              <a:rPr lang="ja-JP" altLang="ja-JP" b="0" kern="100" dirty="0">
                <a:effectLst/>
                <a:latin typeface="+mn-ea"/>
                <a:ea typeface="+mn-ea"/>
                <a:cs typeface="Times New Roman" panose="02020603050405020304" pitchFamily="18" charset="0"/>
              </a:rPr>
              <a:t>がより重症になると、月経前不快気分障害（</a:t>
            </a:r>
            <a:r>
              <a:rPr lang="en-US" altLang="ja-JP" b="0" kern="100" dirty="0">
                <a:effectLst/>
                <a:latin typeface="+mn-ea"/>
                <a:ea typeface="+mn-ea"/>
                <a:cs typeface="Times New Roman" panose="02020603050405020304" pitchFamily="18" charset="0"/>
              </a:rPr>
              <a:t>PMDD</a:t>
            </a:r>
            <a:r>
              <a:rPr lang="ja-JP" altLang="ja-JP" b="0" kern="100" dirty="0">
                <a:effectLst/>
                <a:latin typeface="+mn-ea"/>
                <a:ea typeface="+mn-ea"/>
                <a:cs typeface="Times New Roman" panose="02020603050405020304" pitchFamily="18" charset="0"/>
              </a:rPr>
              <a:t>）と診断されます</a:t>
            </a:r>
            <a:r>
              <a:rPr lang="ja-JP" altLang="en-US" b="0" kern="100" dirty="0">
                <a:effectLst/>
                <a:latin typeface="+mn-ea"/>
                <a:ea typeface="+mn-ea"/>
                <a:cs typeface="Times New Roman" panose="02020603050405020304" pitchFamily="18" charset="0"/>
              </a:rPr>
              <a:t>。</a:t>
            </a:r>
            <a:endParaRPr lang="ja-JP" altLang="ja-JP" b="0" kern="100" dirty="0">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16</a:t>
            </a:fld>
            <a:endParaRPr kumimoji="1" lang="ja-JP" altLang="en-US"/>
          </a:p>
        </p:txBody>
      </p:sp>
      <p:sp>
        <p:nvSpPr>
          <p:cNvPr id="5" name="フッター プレースホルダー 4">
            <a:extLst>
              <a:ext uri="{FF2B5EF4-FFF2-40B4-BE49-F238E27FC236}">
                <a16:creationId xmlns:a16="http://schemas.microsoft.com/office/drawing/2014/main" id="{147BAA17-1813-4A09-B523-702475139D11}"/>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428108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以上のように、</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といっても個人差が大きく、症状の出方は様々です。</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月経困難症で</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痛み止めを飲んでも腹痛や腰痛がつらく、休みたいけど生理休暇は取りづらく、無理をして出勤する女性もたくさんいます。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b="0" kern="100" dirty="0">
                <a:latin typeface="游ゴシック" panose="020B0400000000000000" pitchFamily="50" charset="-128"/>
                <a:ea typeface="游ゴシック" panose="020B0400000000000000" pitchFamily="50" charset="-128"/>
                <a:cs typeface="Times New Roman" panose="02020603050405020304" pitchFamily="18" charset="0"/>
              </a:rPr>
              <a:t>また、長時間労働が原因で生理が止まったり、周期がずれたり、</a:t>
            </a:r>
            <a:r>
              <a:rPr lang="en-US" altLang="ja-JP" b="0" kern="100" dirty="0">
                <a:latin typeface="游ゴシック" panose="020B0400000000000000" pitchFamily="50" charset="-128"/>
                <a:ea typeface="游ゴシック" panose="020B0400000000000000" pitchFamily="50" charset="-128"/>
                <a:cs typeface="Times New Roman" panose="02020603050405020304" pitchFamily="18" charset="0"/>
              </a:rPr>
              <a:t>PMS</a:t>
            </a:r>
            <a:r>
              <a:rPr lang="ja-JP" altLang="en-US" b="0" kern="100" dirty="0">
                <a:latin typeface="游ゴシック" panose="020B0400000000000000" pitchFamily="50" charset="-128"/>
                <a:ea typeface="游ゴシック" panose="020B0400000000000000" pitchFamily="50" charset="-128"/>
                <a:cs typeface="Times New Roman" panose="02020603050405020304" pitchFamily="18" charset="0"/>
              </a:rPr>
              <a:t>がひどくなったり、生理痛がひどくなることがあります。</a:t>
            </a:r>
            <a:endParaRPr kumimoji="1" lang="en-US" altLang="ja-JP" b="0" dirty="0">
              <a:latin typeface="游ゴシック" panose="020B0400000000000000" pitchFamily="50" charset="-128"/>
              <a:ea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17</a:t>
            </a:fld>
            <a:endParaRPr kumimoji="1" lang="ja-JP" altLang="en-US"/>
          </a:p>
        </p:txBody>
      </p:sp>
      <p:sp>
        <p:nvSpPr>
          <p:cNvPr id="5" name="フッター プレースホルダー 4">
            <a:extLst>
              <a:ext uri="{FF2B5EF4-FFF2-40B4-BE49-F238E27FC236}">
                <a16:creationId xmlns:a16="http://schemas.microsoft.com/office/drawing/2014/main" id="{FCEAE737-223E-4765-AC2D-3A7E76268FCB}"/>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4030784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に関わる不調の治療薬として、低用量ピルがあります。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18</a:t>
            </a:fld>
            <a:endParaRPr kumimoji="1" lang="ja-JP" altLang="en-US"/>
          </a:p>
        </p:txBody>
      </p:sp>
      <p:sp>
        <p:nvSpPr>
          <p:cNvPr id="5" name="フッター プレースホルダー 4">
            <a:extLst>
              <a:ext uri="{FF2B5EF4-FFF2-40B4-BE49-F238E27FC236}">
                <a16:creationId xmlns:a16="http://schemas.microsoft.com/office/drawing/2014/main" id="{FB08E931-ACCF-4FB7-B13A-20EF7F7C6DB4}"/>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59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避妊薬、というイメージが強いかもしれませんが、</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に関わる不調の治療薬として鎮痛剤、漢方薬とともに一般的に使われています</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鎮痛剤や漢方薬ではなかなか改善しなかった人が</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低用量ピルで症状がかなり改善したといった例もあります。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ですが、</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低用量ピルは病院での処方が必要です。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女性に関わる不調を理解し、受診しやすい職場環境づくりを進めていきましょう。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19</a:t>
            </a:fld>
            <a:endParaRPr kumimoji="1" lang="ja-JP" altLang="en-US"/>
          </a:p>
        </p:txBody>
      </p:sp>
      <p:sp>
        <p:nvSpPr>
          <p:cNvPr id="5" name="フッター プレースホルダー 4">
            <a:extLst>
              <a:ext uri="{FF2B5EF4-FFF2-40B4-BE49-F238E27FC236}">
                <a16:creationId xmlns:a16="http://schemas.microsoft.com/office/drawing/2014/main" id="{9B8BF164-6209-424B-ABB8-F9CA249AC19C}"/>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224403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女性は生涯にわたって女性ホルモンの変動の波にさらされます</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また、</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生理には、女性ホルモンが大きく関わっています。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では、その女性ホルモンとはいったいどんなものなのでしょうか</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2</a:t>
            </a:fld>
            <a:endParaRPr kumimoji="1" lang="ja-JP" altLang="en-US"/>
          </a:p>
        </p:txBody>
      </p:sp>
      <p:sp>
        <p:nvSpPr>
          <p:cNvPr id="5" name="フッター プレースホルダー 4">
            <a:extLst>
              <a:ext uri="{FF2B5EF4-FFF2-40B4-BE49-F238E27FC236}">
                <a16:creationId xmlns:a16="http://schemas.microsoft.com/office/drawing/2014/main" id="{AB0340D0-2ED8-4E2A-9F4A-CDCC2B058651}"/>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361908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最後に、生理休暇の現状と</a:t>
            </a:r>
            <a:r>
              <a:rPr lang="ja-JP" altLang="en-US"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企業の取組事例についてお話します。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20</a:t>
            </a:fld>
            <a:endParaRPr kumimoji="1" lang="ja-JP" altLang="en-US"/>
          </a:p>
        </p:txBody>
      </p:sp>
      <p:sp>
        <p:nvSpPr>
          <p:cNvPr id="5" name="フッター プレースホルダー 4">
            <a:extLst>
              <a:ext uri="{FF2B5EF4-FFF2-40B4-BE49-F238E27FC236}">
                <a16:creationId xmlns:a16="http://schemas.microsoft.com/office/drawing/2014/main" id="{7D2C0AD0-1102-4790-AF6C-8AAF0DC8C2D1}"/>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2866229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生理休暇は</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労働基準法第</a:t>
            </a:r>
            <a:r>
              <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68</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条により定められた休暇です</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会社の就業規則に</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規定が</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なくても、生理で就業が著しく困難</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女性</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労働者は</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請求することができます。</a:t>
            </a:r>
            <a:br>
              <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ただし、これを有給とするか無給とするかは、</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労使で話し合って決めることが望ましいでしょう。</a:t>
            </a:r>
            <a:endPar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令和</a:t>
            </a:r>
            <a:r>
              <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年度の調査では</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有給とする事業所は</a:t>
            </a:r>
            <a:r>
              <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29</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％となっています</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生理休暇を利用した女性労働者は</a:t>
            </a:r>
            <a:r>
              <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0.9</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％です。</a:t>
            </a:r>
          </a:p>
          <a:p>
            <a:pPr algn="just"/>
            <a:endPar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生理休暇が取りづらい理由としては</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上司に言いづらい、みんな我慢しているのに自分だけ取りにくい、女性だけ得していると思われたくない等、様々です。</a:t>
            </a:r>
          </a:p>
          <a:p>
            <a:pPr algn="just"/>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必要な人が利用しやすい環境にすることが求められます。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232323"/>
              </a:solidFill>
              <a:effectLst/>
              <a:latin typeface="游ゴシック" panose="020B0400000000000000" pitchFamily="50" charset="-128"/>
              <a:ea typeface="游ゴシック" panose="020B0400000000000000" pitchFamily="50" charset="-128"/>
            </a:endParaRPr>
          </a:p>
          <a:p>
            <a:endParaRPr kumimoji="1" lang="en-US" altLang="ja-JP" b="0"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21</a:t>
            </a:fld>
            <a:endParaRPr kumimoji="1" lang="ja-JP" altLang="en-US"/>
          </a:p>
        </p:txBody>
      </p:sp>
      <p:sp>
        <p:nvSpPr>
          <p:cNvPr id="5" name="フッター プレースホルダー 4">
            <a:extLst>
              <a:ext uri="{FF2B5EF4-FFF2-40B4-BE49-F238E27FC236}">
                <a16:creationId xmlns:a16="http://schemas.microsoft.com/office/drawing/2014/main" id="{633F5EF9-ECB3-4F96-8D17-A77C725043D5}"/>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2634882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企業の取組事例をご紹介します。</a:t>
            </a:r>
          </a:p>
          <a:p>
            <a:pPr algn="just"/>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一つ目は、生理休暇というネーミングをなくしパーソナル休暇とした事例です。</a:t>
            </a:r>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取得の理由も生理痛だけでなく</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不妊治療や家族の通院付き添いなど</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広範囲で利用できるようにし、性別に関係なく利用可能にすることで不公平感を</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軽減させています</a:t>
            </a:r>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他に、健康休暇、エフ休など、様々な企業でネーミングの工夫がなされています。</a:t>
            </a:r>
          </a:p>
          <a:p>
            <a:pPr algn="just"/>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次は、女性の健康に関する情報を発信している事例です。</a:t>
            </a:r>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女性の健康に関する研修動画を配信したり、社内報や社内イントラにコラム等を掲載し、女性の健康に関する理解を深めるとともに、男女問わずヘルスリテラシーの向上に取り組んでいます。</a:t>
            </a:r>
          </a:p>
          <a:p>
            <a:pPr algn="just"/>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次は、女性限定のチャットルームを開設した事例です。</a:t>
            </a:r>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健康相談の専用窓口よりも、ちょっと気軽に相談できる場があると、一人で抱え込まずにすむかもしれません。</a:t>
            </a:r>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ja-JP"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22</a:t>
            </a:fld>
            <a:endParaRPr kumimoji="1" lang="ja-JP" altLang="en-US"/>
          </a:p>
        </p:txBody>
      </p:sp>
      <p:sp>
        <p:nvSpPr>
          <p:cNvPr id="5" name="フッター プレースホルダー 4">
            <a:extLst>
              <a:ext uri="{FF2B5EF4-FFF2-40B4-BE49-F238E27FC236}">
                <a16:creationId xmlns:a16="http://schemas.microsoft.com/office/drawing/2014/main" id="{1BADBB1C-715E-4480-A7B8-0A334B5B37B2}"/>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30573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dirty="0">
                <a:latin typeface="游ゴシック" panose="020B0400000000000000" pitchFamily="50" charset="-128"/>
                <a:ea typeface="游ゴシック" panose="020B0400000000000000" pitchFamily="50" charset="-128"/>
              </a:rPr>
              <a:t>女性ホルモンの変動や、生理のつらさなどは個人差がとても大きいため、</a:t>
            </a:r>
            <a:endParaRPr kumimoji="1" lang="en-US" altLang="ja-JP" sz="1200" b="0" dirty="0">
              <a:latin typeface="游ゴシック" panose="020B0400000000000000" pitchFamily="50" charset="-128"/>
              <a:ea typeface="游ゴシック" panose="020B0400000000000000" pitchFamily="50" charset="-128"/>
            </a:endParaRPr>
          </a:p>
          <a:p>
            <a:r>
              <a:rPr kumimoji="1" lang="ja-JP" altLang="en-US" sz="1200" b="0" dirty="0">
                <a:latin typeface="游ゴシック" panose="020B0400000000000000" pitchFamily="50" charset="-128"/>
                <a:ea typeface="游ゴシック" panose="020B0400000000000000" pitchFamily="50" charset="-128"/>
              </a:rPr>
              <a:t>なかなか理解されず、不安を抱える女性は少なくありません。</a:t>
            </a:r>
            <a:endParaRPr kumimoji="1" lang="en-US" altLang="ja-JP" sz="1200" b="0" dirty="0">
              <a:latin typeface="游ゴシック" panose="020B0400000000000000" pitchFamily="50" charset="-128"/>
              <a:ea typeface="游ゴシック" panose="020B0400000000000000" pitchFamily="50" charset="-128"/>
            </a:endParaRPr>
          </a:p>
          <a:p>
            <a:r>
              <a:rPr kumimoji="1" lang="ja-JP" altLang="en-US" sz="1200" b="0" dirty="0">
                <a:latin typeface="游ゴシック" panose="020B0400000000000000" pitchFamily="50" charset="-128"/>
                <a:ea typeface="游ゴシック" panose="020B0400000000000000" pitchFamily="50" charset="-128"/>
              </a:rPr>
              <a:t>社内全体での生理への理解を深め、相談しやすい職場環境や生理休暇を取得しやすくする等の工夫が、離職率低下や生産性向上につながるでしょう。</a:t>
            </a:r>
            <a:endParaRPr kumimoji="1" lang="en-US" altLang="ja-JP" sz="1200" b="0" dirty="0">
              <a:latin typeface="游ゴシック" panose="020B0400000000000000" pitchFamily="50" charset="-128"/>
              <a:ea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23</a:t>
            </a:fld>
            <a:endParaRPr kumimoji="1" lang="ja-JP" altLang="en-US"/>
          </a:p>
        </p:txBody>
      </p:sp>
      <p:sp>
        <p:nvSpPr>
          <p:cNvPr id="5" name="フッター プレースホルダー 4">
            <a:extLst>
              <a:ext uri="{FF2B5EF4-FFF2-40B4-BE49-F238E27FC236}">
                <a16:creationId xmlns:a16="http://schemas.microsoft.com/office/drawing/2014/main" id="{586B1AB9-32B3-42AD-A8FA-16333978B31F}"/>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297545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24</a:t>
            </a:fld>
            <a:endParaRPr kumimoji="1" lang="ja-JP" altLang="en-US"/>
          </a:p>
        </p:txBody>
      </p:sp>
      <p:sp>
        <p:nvSpPr>
          <p:cNvPr id="5" name="フッター プレースホルダー 4">
            <a:extLst>
              <a:ext uri="{FF2B5EF4-FFF2-40B4-BE49-F238E27FC236}">
                <a16:creationId xmlns:a16="http://schemas.microsoft.com/office/drawing/2014/main" id="{7C01134E-1CDB-4AFF-BCB9-FA4FB22931BA}"/>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70933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女性ホルモンは、主に卵巣から分泌されるホルモンで、エストロゲンとプロゲステロンの</a:t>
            </a:r>
            <a:r>
              <a:rPr lang="en-US" altLang="ja-JP"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種類があります。</a:t>
            </a:r>
          </a:p>
          <a:p>
            <a:pPr algn="just"/>
            <a:r>
              <a:rPr lang="ja-JP" altLang="en-US" sz="120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これらは排卵や生理をコントロールし、女性の体と心の状態に影響を与えています。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3</a:t>
            </a:fld>
            <a:endParaRPr kumimoji="1" lang="ja-JP" altLang="en-US"/>
          </a:p>
        </p:txBody>
      </p:sp>
      <p:sp>
        <p:nvSpPr>
          <p:cNvPr id="5" name="フッター プレースホルダー 4">
            <a:extLst>
              <a:ext uri="{FF2B5EF4-FFF2-40B4-BE49-F238E27FC236}">
                <a16:creationId xmlns:a16="http://schemas.microsoft.com/office/drawing/2014/main" id="{AE744ADB-BF86-4053-B983-B38ADFC9C052}"/>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113005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solidFill>
                  <a:schemeClr val="tx1"/>
                </a:solidFill>
                <a:latin typeface="游ゴシック" panose="020B0400000000000000" pitchFamily="50" charset="-128"/>
                <a:ea typeface="游ゴシック" panose="020B0400000000000000" pitchFamily="50" charset="-128"/>
              </a:rPr>
              <a:t>女性は一生、ホルモンの変動の波にさらされます。</a:t>
            </a:r>
            <a:endParaRPr kumimoji="1" lang="en-US" altLang="ja-JP" b="0" dirty="0">
              <a:solidFill>
                <a:schemeClr val="tx1"/>
              </a:solidFill>
              <a:latin typeface="游ゴシック" panose="020B0400000000000000" pitchFamily="50" charset="-128"/>
              <a:ea typeface="游ゴシック" panose="020B0400000000000000" pitchFamily="50" charset="-128"/>
            </a:endParaRPr>
          </a:p>
          <a:p>
            <a:r>
              <a:rPr kumimoji="1" lang="ja-JP" altLang="en-US" b="0" dirty="0">
                <a:solidFill>
                  <a:schemeClr val="tx1"/>
                </a:solidFill>
                <a:latin typeface="游ゴシック" panose="020B0400000000000000" pitchFamily="50" charset="-128"/>
                <a:ea typeface="游ゴシック" panose="020B0400000000000000" pitchFamily="50" charset="-128"/>
              </a:rPr>
              <a:t>その波は、毎月の生理周期の変動、妊娠・出産期の激しい変化、更年期の急激な減少と休む間もなく続きます。</a:t>
            </a:r>
            <a:endParaRPr kumimoji="1" lang="en-US" altLang="ja-JP" b="0" dirty="0">
              <a:solidFill>
                <a:schemeClr val="tx1"/>
              </a:solidFill>
              <a:latin typeface="游ゴシック" panose="020B0400000000000000" pitchFamily="50" charset="-128"/>
              <a:ea typeface="游ゴシック" panose="020B0400000000000000" pitchFamily="50" charset="-128"/>
            </a:endParaRPr>
          </a:p>
          <a:p>
            <a:r>
              <a:rPr kumimoji="1" lang="ja-JP" altLang="en-US" b="0" dirty="0">
                <a:solidFill>
                  <a:schemeClr val="tx1"/>
                </a:solidFill>
                <a:latin typeface="游ゴシック" panose="020B0400000000000000" pitchFamily="50" charset="-128"/>
                <a:ea typeface="游ゴシック" panose="020B0400000000000000" pitchFamily="50" charset="-128"/>
              </a:rPr>
              <a:t>では、それぞれの変動について見てみましょう。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4</a:t>
            </a:fld>
            <a:endParaRPr kumimoji="1" lang="ja-JP" altLang="en-US"/>
          </a:p>
        </p:txBody>
      </p:sp>
      <p:sp>
        <p:nvSpPr>
          <p:cNvPr id="5" name="フッター プレースホルダー 4">
            <a:extLst>
              <a:ext uri="{FF2B5EF4-FFF2-40B4-BE49-F238E27FC236}">
                <a16:creationId xmlns:a16="http://schemas.microsoft.com/office/drawing/2014/main" id="{0B476514-D04E-465D-BCD8-44946CF1CEB6}"/>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277023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游ゴシック" panose="020B0400000000000000" pitchFamily="50" charset="-128"/>
                <a:ea typeface="游ゴシック" panose="020B0400000000000000" pitchFamily="50" charset="-128"/>
              </a:rPr>
              <a:t>生理周期は「月経期→卵胞期→排卵期→月経前」というサイクルの繰り返しです。</a:t>
            </a:r>
            <a:endParaRPr kumimoji="1" lang="en-US" altLang="ja-JP" b="0" dirty="0">
              <a:latin typeface="游ゴシック" panose="020B0400000000000000" pitchFamily="50" charset="-128"/>
              <a:ea typeface="游ゴシック" panose="020B0400000000000000" pitchFamily="50" charset="-128"/>
            </a:endParaRPr>
          </a:p>
          <a:p>
            <a:r>
              <a:rPr kumimoji="1" lang="ja-JP" altLang="en-US" b="0" dirty="0">
                <a:latin typeface="游ゴシック" panose="020B0400000000000000" pitchFamily="50" charset="-128"/>
                <a:ea typeface="游ゴシック" panose="020B0400000000000000" pitchFamily="50" charset="-128"/>
              </a:rPr>
              <a:t>その中で、排卵期にはエストロゲンの分泌量がピークに、生理前にはプロゲステロンがピークに達します。</a:t>
            </a:r>
            <a:endParaRPr kumimoji="1" lang="en-US" altLang="ja-JP" b="0" dirty="0">
              <a:latin typeface="游ゴシック" panose="020B0400000000000000" pitchFamily="50" charset="-128"/>
              <a:ea typeface="游ゴシック" panose="020B0400000000000000" pitchFamily="50" charset="-128"/>
            </a:endParaRPr>
          </a:p>
          <a:p>
            <a:r>
              <a:rPr kumimoji="1" lang="ja-JP" altLang="en-US" b="0" dirty="0">
                <a:latin typeface="游ゴシック" panose="020B0400000000000000" pitchFamily="50" charset="-128"/>
                <a:ea typeface="游ゴシック" panose="020B0400000000000000" pitchFamily="50" charset="-128"/>
              </a:rPr>
              <a:t>心身に影響するホルモンが短期間のうちに大きく変動するので、心身の不調が起こりやすい状況となります。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5</a:t>
            </a:fld>
            <a:endParaRPr kumimoji="1" lang="ja-JP" altLang="en-US"/>
          </a:p>
        </p:txBody>
      </p:sp>
      <p:sp>
        <p:nvSpPr>
          <p:cNvPr id="5" name="フッター プレースホルダー 4">
            <a:extLst>
              <a:ext uri="{FF2B5EF4-FFF2-40B4-BE49-F238E27FC236}">
                <a16:creationId xmlns:a16="http://schemas.microsoft.com/office/drawing/2014/main" id="{9759761C-F3F0-4AA2-BC64-832F9715C54D}"/>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341031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次に、妊娠</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出産期では妊娠するとエストロゲンやプロゲステロンは大きく増加します。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個人差はありますが、エストロゲンは妊娠前のおよそ</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100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倍、プロゲステロンはおよそ</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倍にまで増えると言われています。</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しかし出産を経て、授乳の期間になると、それらは急激に減少します。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あまりに急激な変化のため、産後うつになってしまう場合もあります。</a:t>
            </a:r>
          </a:p>
          <a:p>
            <a:r>
              <a:rPr lang="ja-JP" altLang="ja-JP" b="0" dirty="0">
                <a:effectLst/>
                <a:latin typeface="游ゴシック" panose="020B0400000000000000" pitchFamily="50" charset="-128"/>
                <a:ea typeface="游ゴシック" panose="020B0400000000000000" pitchFamily="50" charset="-128"/>
                <a:cs typeface="Times New Roman" panose="02020603050405020304" pitchFamily="18" charset="0"/>
              </a:rPr>
              <a:t>授乳をしている間は女性ホルモンの分泌が抑えられますが、授乳を終了すると徐々に</a:t>
            </a:r>
            <a:r>
              <a:rPr lang="ja-JP" altLang="en-US" b="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dirty="0">
                <a:effectLst/>
                <a:latin typeface="游ゴシック" panose="020B0400000000000000" pitchFamily="50" charset="-128"/>
                <a:ea typeface="游ゴシック" panose="020B0400000000000000" pitchFamily="50" charset="-128"/>
                <a:cs typeface="Times New Roman" panose="02020603050405020304" pitchFamily="18" charset="0"/>
              </a:rPr>
              <a:t>周期の波に戻ります。</a:t>
            </a:r>
            <a:endParaRPr lang="en-US" altLang="ja-JP" b="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7D5144A5-D175-4DF1-ADC1-83C706EAC67C}"/>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32197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そして、</a:t>
            </a:r>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歳前後になると</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がなくなり閉経を迎えます。これが更年期です。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女性ホルモンの分泌は、閉経後急速に減少します。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この閉経前後の変動により、</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さまざまな</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更年期の症状がでてきます。</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更年期後は、骨粗しょう症や動脈硬化のリスクが上昇します。</a:t>
            </a:r>
            <a:endPar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このように、本人の意思とは関係なくホルモンは変動し、女性は一生、この変化の波の影響を心身ともに受け続けるのです。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7</a:t>
            </a:fld>
            <a:endParaRPr kumimoji="1" lang="ja-JP" altLang="en-US"/>
          </a:p>
        </p:txBody>
      </p:sp>
      <p:sp>
        <p:nvSpPr>
          <p:cNvPr id="5" name="フッター プレースホルダー 4">
            <a:extLst>
              <a:ext uri="{FF2B5EF4-FFF2-40B4-BE49-F238E27FC236}">
                <a16:creationId xmlns:a16="http://schemas.microsoft.com/office/drawing/2014/main" id="{D2EB38A3-8C9F-45C1-A4FC-5FE9DA26DD4F}"/>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375049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とは、いったいどんなものなのでしょうか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8</a:t>
            </a:fld>
            <a:endParaRPr kumimoji="1" lang="ja-JP" altLang="en-US"/>
          </a:p>
        </p:txBody>
      </p:sp>
      <p:sp>
        <p:nvSpPr>
          <p:cNvPr id="5" name="フッター プレースホルダー 4">
            <a:extLst>
              <a:ext uri="{FF2B5EF4-FFF2-40B4-BE49-F238E27FC236}">
                <a16:creationId xmlns:a16="http://schemas.microsoft.com/office/drawing/2014/main" id="{419E0224-2C48-4222-B254-A8C5AB476F90}"/>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58338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生理</a:t>
            </a:r>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とは、妊娠が成立しなかったときに子宮内膜が剥がれ落ち、血液とともに排出されることを言います。</a:t>
            </a:r>
            <a:endPar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排出される赤色の血のことを経血といいます。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68CFA33-E9A6-4A00-AE14-E43DAA50160E}" type="slidenum">
              <a:rPr kumimoji="1" lang="ja-JP" altLang="en-US" smtClean="0"/>
              <a:t>9</a:t>
            </a:fld>
            <a:endParaRPr kumimoji="1" lang="ja-JP" altLang="en-US"/>
          </a:p>
        </p:txBody>
      </p:sp>
      <p:sp>
        <p:nvSpPr>
          <p:cNvPr id="5" name="フッター プレースホルダー 4">
            <a:extLst>
              <a:ext uri="{FF2B5EF4-FFF2-40B4-BE49-F238E27FC236}">
                <a16:creationId xmlns:a16="http://schemas.microsoft.com/office/drawing/2014/main" id="{F1084976-926D-4E73-89B0-919C8CE21478}"/>
              </a:ext>
            </a:extLst>
          </p:cNvPr>
          <p:cNvSpPr>
            <a:spLocks noGrp="1"/>
          </p:cNvSpPr>
          <p:nvPr>
            <p:ph type="ftr" sz="quarter" idx="4"/>
          </p:nvPr>
        </p:nvSpPr>
        <p:spPr/>
        <p:txBody>
          <a:bodyPr/>
          <a:lstStyle/>
          <a:p>
            <a:r>
              <a:rPr kumimoji="1" lang="ja-JP" altLang="en-US"/>
              <a:t>女性の健康課題①女性ホルモンと生理</a:t>
            </a:r>
          </a:p>
        </p:txBody>
      </p:sp>
    </p:spTree>
    <p:extLst>
      <p:ext uri="{BB962C8B-B14F-4D97-AF65-F5344CB8AC3E}">
        <p14:creationId xmlns:p14="http://schemas.microsoft.com/office/powerpoint/2010/main" val="8992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91723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330527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317284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381307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296950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210550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218307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405281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86378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66370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883C84-2B67-41C5-8066-A96D55FF152F}" type="datetimeFigureOut">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174953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83C84-2B67-41C5-8066-A96D55FF152F}" type="datetimeFigureOut">
              <a:rPr kumimoji="1" lang="ja-JP" altLang="en-US" smtClean="0"/>
              <a:t>2022/2/14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DEF8D-E480-4AC1-9B35-B9990142FDD3}" type="slidenum">
              <a:rPr kumimoji="1" lang="ja-JP" altLang="en-US" smtClean="0"/>
              <a:t>‹#›</a:t>
            </a:fld>
            <a:endParaRPr kumimoji="1" lang="ja-JP" altLang="en-US"/>
          </a:p>
        </p:txBody>
      </p:sp>
    </p:spTree>
    <p:extLst>
      <p:ext uri="{BB962C8B-B14F-4D97-AF65-F5344CB8AC3E}">
        <p14:creationId xmlns:p14="http://schemas.microsoft.com/office/powerpoint/2010/main" val="2851310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が含まれている画像&#10;&#10;自動的に生成された説明">
            <a:extLst>
              <a:ext uri="{FF2B5EF4-FFF2-40B4-BE49-F238E27FC236}">
                <a16:creationId xmlns:a16="http://schemas.microsoft.com/office/drawing/2014/main" id="{158D5C67-5DAF-4EBC-BDF0-DC92CE2A4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0454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中程度の精度で自動的に生成された説明">
            <a:extLst>
              <a:ext uri="{FF2B5EF4-FFF2-40B4-BE49-F238E27FC236}">
                <a16:creationId xmlns:a16="http://schemas.microsoft.com/office/drawing/2014/main" id="{E3F8C889-E360-43AF-8D66-AD01E4CF8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29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デスクに座っている男性&#10;&#10;中程度の精度で自動的に生成された説明">
            <a:extLst>
              <a:ext uri="{FF2B5EF4-FFF2-40B4-BE49-F238E27FC236}">
                <a16:creationId xmlns:a16="http://schemas.microsoft.com/office/drawing/2014/main" id="{E16EE95F-8E95-480B-A81C-FE81DB18A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375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86F5696A-BA5F-4C24-877A-A55F581BB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563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5CC54EFD-65B3-479B-90F1-E4BBD323F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077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円グラフ&#10;&#10;自動的に生成された説明">
            <a:extLst>
              <a:ext uri="{FF2B5EF4-FFF2-40B4-BE49-F238E27FC236}">
                <a16:creationId xmlns:a16="http://schemas.microsoft.com/office/drawing/2014/main" id="{32C0ABA8-8182-40A6-92F0-EF1EDD46F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805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6EE167A4-2639-4BB9-A103-3A3A98F0D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54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中程度の精度で自動的に生成された説明">
            <a:extLst>
              <a:ext uri="{FF2B5EF4-FFF2-40B4-BE49-F238E27FC236}">
                <a16:creationId xmlns:a16="http://schemas.microsoft.com/office/drawing/2014/main" id="{AEE2AE8D-11DD-423E-9699-FB6F4C3C0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667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30692E56-E5CC-4EE3-9E4F-DB3F30023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109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E59E4F1A-C40B-48E7-8006-02665FE73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222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が含まれている画像&#10;&#10;自動的に生成された説明">
            <a:extLst>
              <a:ext uri="{FF2B5EF4-FFF2-40B4-BE49-F238E27FC236}">
                <a16:creationId xmlns:a16="http://schemas.microsoft.com/office/drawing/2014/main" id="{8C26A64E-12E8-4290-82AF-6599D6467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761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9C10995C-3B29-4210-BFE2-B8ECDA38F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426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320B055B-6F4B-4F4B-97E5-9F75CEDC4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835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自動的に生成された説明">
            <a:extLst>
              <a:ext uri="{FF2B5EF4-FFF2-40B4-BE49-F238E27FC236}">
                <a16:creationId xmlns:a16="http://schemas.microsoft.com/office/drawing/2014/main" id="{B81D4460-03AF-4BCE-9F56-E6EE8F880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536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56B5EE01-B6B9-45A3-AD58-76A1D76CA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750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白い背景に黒い文字&#10;&#10;低い精度で自動的に生成された説明">
            <a:extLst>
              <a:ext uri="{FF2B5EF4-FFF2-40B4-BE49-F238E27FC236}">
                <a16:creationId xmlns:a16="http://schemas.microsoft.com/office/drawing/2014/main" id="{41DCECB1-234E-47AB-A2C7-7E5FC7823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4847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7C6A184D-9A6D-4DD3-A397-DF55C3C46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192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88EBCF4F-69E6-4CEC-8B2C-4F7AD7FE3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729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84E8008B-06DA-481E-A041-938E2E6B1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829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低い精度で自動的に生成された説明">
            <a:extLst>
              <a:ext uri="{FF2B5EF4-FFF2-40B4-BE49-F238E27FC236}">
                <a16:creationId xmlns:a16="http://schemas.microsoft.com/office/drawing/2014/main" id="{6587FF91-3BBA-4899-850B-0CD0A040B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186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50BEE623-6C25-4D3C-9A90-84B8C1A8C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907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6E526736-6B80-44FB-BBBC-AF71F734C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508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自動的に生成された説明">
            <a:extLst>
              <a:ext uri="{FF2B5EF4-FFF2-40B4-BE49-F238E27FC236}">
                <a16:creationId xmlns:a16="http://schemas.microsoft.com/office/drawing/2014/main" id="{45FE1AC5-3270-4751-A0A7-6FF124F41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855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60700755-719B-4992-B15D-A3BA4A70C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36323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5428</TotalTime>
  <Words>1617</Words>
  <Application>Microsoft Office PowerPoint</Application>
  <PresentationFormat>画面に合わせる (4:3)</PresentationFormat>
  <Paragraphs>119</Paragraphs>
  <Slides>24</Slides>
  <Notes>24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近藤</dc:creator>
  <cp:lastModifiedBy>yamanaka</cp:lastModifiedBy>
  <cp:revision>231</cp:revision>
  <cp:lastPrinted>2022-02-01T05:47:07Z</cp:lastPrinted>
  <dcterms:created xsi:type="dcterms:W3CDTF">2021-07-24T06:17:11Z</dcterms:created>
  <dcterms:modified xsi:type="dcterms:W3CDTF">2022-02-14T05:27:03Z</dcterms:modified>
</cp:coreProperties>
</file>