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327"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naka" initials="y" lastIdx="3" clrIdx="0">
    <p:extLst>
      <p:ext uri="{19B8F6BF-5375-455C-9EA6-DF929625EA0E}">
        <p15:presenceInfo xmlns:p15="http://schemas.microsoft.com/office/powerpoint/2012/main" userId="yamanaka" providerId="None"/>
      </p:ext>
    </p:extLst>
  </p:cmAuthor>
  <p:cmAuthor id="2" name="小山真紀" initials="小山真紀" lastIdx="1" clrIdx="1">
    <p:extLst>
      <p:ext uri="{19B8F6BF-5375-455C-9EA6-DF929625EA0E}">
        <p15:presenceInfo xmlns:p15="http://schemas.microsoft.com/office/powerpoint/2012/main" userId="小山真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FF"/>
    <a:srgbClr val="0000FF"/>
    <a:srgbClr val="4472C4"/>
    <a:srgbClr val="FF6699"/>
    <a:srgbClr val="FFCCFF"/>
    <a:srgbClr val="FF9966"/>
    <a:srgbClr val="6699FF"/>
    <a:srgbClr val="FFE5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67014" autoAdjust="0"/>
  </p:normalViewPr>
  <p:slideViewPr>
    <p:cSldViewPr snapToGrid="0">
      <p:cViewPr varScale="1">
        <p:scale>
          <a:sx n="74" d="100"/>
          <a:sy n="74" d="100"/>
        </p:scale>
        <p:origin x="2178" y="60"/>
      </p:cViewPr>
      <p:guideLst>
        <p:guide orient="horz" pos="2160"/>
        <p:guide pos="290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9" d="100"/>
          <a:sy n="79" d="100"/>
        </p:scale>
        <p:origin x="3972" y="102"/>
      </p:cViewPr>
      <p:guideLst>
        <p:guide orient="horz" pos="310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3284108-A22C-4C06-9013-712DFDF89530}"/>
              </a:ext>
            </a:extLst>
          </p:cNvPr>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r>
              <a:rPr kumimoji="1" lang="en-US" altLang="ja-JP"/>
              <a:t>2</a:t>
            </a:r>
            <a:r>
              <a:rPr kumimoji="1" lang="ja-JP" altLang="en-US"/>
              <a:t>　健康に関する思い込み</a:t>
            </a:r>
            <a:r>
              <a:rPr kumimoji="1" lang="en-US" altLang="ja-JP"/>
              <a:t>【</a:t>
            </a:r>
            <a:r>
              <a:rPr kumimoji="1" lang="ja-JP" altLang="en-US"/>
              <a:t>ダウンロード用</a:t>
            </a:r>
            <a:r>
              <a:rPr kumimoji="1" lang="en-US" altLang="ja-JP"/>
              <a:t>】</a:t>
            </a:r>
            <a:endParaRPr kumimoji="1" lang="ja-JP" altLang="en-US"/>
          </a:p>
        </p:txBody>
      </p:sp>
      <p:sp>
        <p:nvSpPr>
          <p:cNvPr id="3" name="日付プレースホルダー 2">
            <a:extLst>
              <a:ext uri="{FF2B5EF4-FFF2-40B4-BE49-F238E27FC236}">
                <a16:creationId xmlns:a16="http://schemas.microsoft.com/office/drawing/2014/main" id="{15F50572-B8B4-423B-B6B6-DF5B475828A6}"/>
              </a:ext>
            </a:extLst>
          </p:cNvPr>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BDB8BDFC-192F-487F-850F-16DB4430CE0F}"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65963D79-A4D5-4BFA-A1D5-4ECF97E752E8}"/>
              </a:ext>
            </a:extLst>
          </p:cNvPr>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r>
              <a:rPr kumimoji="1" lang="en-US" altLang="ja-JP"/>
              <a:t>『</a:t>
            </a:r>
            <a:r>
              <a:rPr kumimoji="1" lang="ja-JP" altLang="en-US"/>
              <a:t>女性の健康</a:t>
            </a:r>
            <a:r>
              <a:rPr kumimoji="1" lang="en-US" altLang="ja-JP"/>
              <a:t>』</a:t>
            </a:r>
            <a:r>
              <a:rPr kumimoji="1" lang="ja-JP" altLang="en-US"/>
              <a:t>に関する思い込み</a:t>
            </a:r>
          </a:p>
        </p:txBody>
      </p:sp>
      <p:sp>
        <p:nvSpPr>
          <p:cNvPr id="5" name="スライド番号プレースホルダー 4">
            <a:extLst>
              <a:ext uri="{FF2B5EF4-FFF2-40B4-BE49-F238E27FC236}">
                <a16:creationId xmlns:a16="http://schemas.microsoft.com/office/drawing/2014/main" id="{2A7C9662-F1B8-45CA-B854-2B15B7D3F487}"/>
              </a:ext>
            </a:extLst>
          </p:cNvPr>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EBCD77F8-160B-4D75-9F4D-243ED6D9A55D}" type="slidenum">
              <a:rPr kumimoji="1" lang="ja-JP" altLang="en-US" smtClean="0"/>
              <a:t>‹#›</a:t>
            </a:fld>
            <a:endParaRPr kumimoji="1" lang="ja-JP" altLang="en-US"/>
          </a:p>
        </p:txBody>
      </p:sp>
    </p:spTree>
    <p:extLst>
      <p:ext uri="{BB962C8B-B14F-4D97-AF65-F5344CB8AC3E}">
        <p14:creationId xmlns:p14="http://schemas.microsoft.com/office/powerpoint/2010/main" val="16330210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r>
              <a:rPr kumimoji="1" lang="en-US" altLang="ja-JP"/>
              <a:t>2</a:t>
            </a:r>
            <a:r>
              <a:rPr kumimoji="1" lang="ja-JP" altLang="en-US"/>
              <a:t>　健康に関する思い込み</a:t>
            </a:r>
            <a:r>
              <a:rPr kumimoji="1" lang="en-US" altLang="ja-JP"/>
              <a:t>【</a:t>
            </a:r>
            <a:r>
              <a:rPr kumimoji="1" lang="ja-JP" altLang="en-US"/>
              <a:t>ダウンロード用</a:t>
            </a:r>
            <a:r>
              <a:rPr kumimoji="1" lang="en-US" altLang="ja-JP"/>
              <a:t>】</a:t>
            </a:r>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CAE807B-8A06-459B-B6EC-358838BC9BAC}"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r>
              <a:rPr kumimoji="1" lang="en-US" altLang="ja-JP"/>
              <a:t>『</a:t>
            </a:r>
            <a:r>
              <a:rPr kumimoji="1" lang="ja-JP" altLang="en-US"/>
              <a:t>女性の健康</a:t>
            </a:r>
            <a:r>
              <a:rPr kumimoji="1" lang="en-US" altLang="ja-JP"/>
              <a:t>』</a:t>
            </a:r>
            <a:r>
              <a:rPr kumimoji="1" lang="ja-JP" altLang="en-US"/>
              <a:t>に関する思い込み</a:t>
            </a:r>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EFA4F97-5D8A-4DFD-937D-CDC1F971896B}" type="slidenum">
              <a:rPr kumimoji="1" lang="ja-JP" altLang="en-US" smtClean="0"/>
              <a:t>‹#›</a:t>
            </a:fld>
            <a:endParaRPr kumimoji="1" lang="ja-JP" altLang="en-US"/>
          </a:p>
        </p:txBody>
      </p:sp>
    </p:spTree>
    <p:extLst>
      <p:ext uri="{BB962C8B-B14F-4D97-AF65-F5344CB8AC3E}">
        <p14:creationId xmlns:p14="http://schemas.microsoft.com/office/powerpoint/2010/main" val="29931215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
        <p:nvSpPr>
          <p:cNvPr id="6" name="スライド番号プレースホルダー 5"/>
          <p:cNvSpPr>
            <a:spLocks noGrp="1"/>
          </p:cNvSpPr>
          <p:nvPr>
            <p:ph type="sldNum" sz="quarter" idx="5"/>
          </p:nvPr>
        </p:nvSpPr>
        <p:spPr/>
        <p:txBody>
          <a:bodyPr/>
          <a:lstStyle/>
          <a:p>
            <a:fld id="{FEFA4F97-5D8A-4DFD-937D-CDC1F971896B}" type="slidenum">
              <a:rPr kumimoji="1" lang="ja-JP" altLang="en-US" smtClean="0"/>
              <a:t>1</a:t>
            </a:fld>
            <a:endParaRPr kumimoji="1" lang="ja-JP" altLang="en-US"/>
          </a:p>
        </p:txBody>
      </p:sp>
    </p:spTree>
    <p:extLst>
      <p:ext uri="{BB962C8B-B14F-4D97-AF65-F5344CB8AC3E}">
        <p14:creationId xmlns:p14="http://schemas.microsoft.com/office/powerpoint/2010/main" val="329031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こたえは　バツです。</a:t>
            </a:r>
            <a:endParaRPr lang="en-US" altLang="ja-JP" dirty="0"/>
          </a:p>
          <a:p>
            <a:endParaRPr lang="en-US" altLang="ja-JP" dirty="0"/>
          </a:p>
          <a:p>
            <a:r>
              <a:rPr lang="ja-JP" altLang="en-US" dirty="0"/>
              <a:t>更年期で知られている典型的な症状は、</a:t>
            </a:r>
            <a:r>
              <a:rPr lang="ja-JP" altLang="ja-JP" dirty="0">
                <a:ea typeface="游ゴシック" panose="020B0400000000000000" pitchFamily="50" charset="-128"/>
                <a:cs typeface="Times New Roman" panose="02020603050405020304" pitchFamily="18" charset="0"/>
              </a:rPr>
              <a:t>上半身ののぼせ、ほてり、発汗などが起こる</a:t>
            </a:r>
            <a:r>
              <a:rPr lang="ja-JP" altLang="en-US" dirty="0"/>
              <a:t>「ホットフラッシュ」ですが、症状は人によって様々で、強さも人により感じ方が違います。</a:t>
            </a:r>
            <a:endParaRPr lang="en-US" altLang="ja-JP" dirty="0"/>
          </a:p>
          <a:p>
            <a:r>
              <a:rPr lang="ja-JP" altLang="en-US" dirty="0"/>
              <a:t>日常生活に支障を感じる場合を「更年期障害」と言います。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10</a:t>
            </a:fld>
            <a:endParaRPr kumimoji="1" lang="ja-JP" altLang="en-US"/>
          </a:p>
        </p:txBody>
      </p:sp>
      <p:sp>
        <p:nvSpPr>
          <p:cNvPr id="5" name="フッター プレースホルダー 4">
            <a:extLst>
              <a:ext uri="{FF2B5EF4-FFF2-40B4-BE49-F238E27FC236}">
                <a16:creationId xmlns:a16="http://schemas.microsoft.com/office/drawing/2014/main" id="{F98D1DC8-6DC2-40C1-AAF5-B0189D6164E9}"/>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14802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5</a:t>
            </a:r>
            <a:r>
              <a:rPr kumimoji="1" lang="ja-JP" altLang="en-US" dirty="0"/>
              <a:t>問　うつについてです。</a:t>
            </a:r>
            <a:endParaRPr kumimoji="1" lang="en-US" altLang="ja-JP" dirty="0"/>
          </a:p>
          <a:p>
            <a:r>
              <a:rPr kumimoji="1" lang="ja-JP" altLang="en-US" dirty="0"/>
              <a:t>男性より女性のほうがうつになりやすい。</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7E31FB16-78D7-4F94-8562-DE4DD8FA377E}"/>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02910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こたえは　マルです。</a:t>
            </a:r>
            <a:endParaRPr kumimoji="1" lang="en-US" altLang="ja-JP" dirty="0"/>
          </a:p>
          <a:p>
            <a:pPr defTabSz="921075">
              <a:defRPr/>
            </a:pPr>
            <a:endParaRPr lang="en-US" altLang="ja-JP" dirty="0"/>
          </a:p>
          <a:p>
            <a:pPr defTabSz="921075">
              <a:defRPr/>
            </a:pPr>
            <a:r>
              <a:rPr lang="ja-JP" altLang="en-US" dirty="0"/>
              <a:t>女性は男性の</a:t>
            </a:r>
            <a:r>
              <a:rPr lang="en-US" altLang="ja-JP" dirty="0"/>
              <a:t>2</a:t>
            </a:r>
            <a:r>
              <a:rPr lang="ja-JP" altLang="en-US" dirty="0"/>
              <a:t>倍程度うつになりやすい、という報告があります。</a:t>
            </a:r>
            <a:endParaRPr lang="en-US" altLang="ja-JP" dirty="0"/>
          </a:p>
          <a:p>
            <a:r>
              <a:rPr kumimoji="1" lang="ja-JP" altLang="en-US" dirty="0"/>
              <a:t>女性は一生、女性ホルモンの影響をうけやすく、</a:t>
            </a:r>
            <a:r>
              <a:rPr lang="ja-JP" altLang="en-US" dirty="0"/>
              <a:t>女性ホルモンの変化が大きい出産後や更年期頃にもうつを発病しやすいと言われています。</a:t>
            </a:r>
            <a:endParaRPr lang="en-US" altLang="ja-JP" dirty="0"/>
          </a:p>
          <a:p>
            <a:endParaRPr lang="en-US" altLang="ja-JP" dirty="0"/>
          </a:p>
          <a:p>
            <a:r>
              <a:rPr lang="ja-JP" altLang="en-US" dirty="0"/>
              <a:t>また、環境・役割の変化がきっかけになることもあり、女性は男性に比べ発病しやすいのです。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3CD2E3A9-FAAC-4FC1-9E9C-235B042AB3D3}"/>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291901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solidFill>
                  <a:schemeClr val="tx1"/>
                </a:solidFill>
              </a:rPr>
              <a:t>結果はいかがでしたか？</a:t>
            </a:r>
            <a:endParaRPr kumimoji="1" lang="en-US" altLang="ja-JP" b="0" dirty="0">
              <a:solidFill>
                <a:schemeClr val="tx1"/>
              </a:solidFill>
            </a:endParaRPr>
          </a:p>
          <a:p>
            <a:endParaRPr lang="en-US" altLang="ja-JP" b="0" dirty="0">
              <a:solidFill>
                <a:schemeClr val="tx1"/>
              </a:solidFill>
            </a:endParaRPr>
          </a:p>
          <a:p>
            <a:r>
              <a:rPr lang="ja-JP" altLang="en-US" dirty="0"/>
              <a:t>●働く女性の約</a:t>
            </a:r>
            <a:r>
              <a:rPr lang="en-US" altLang="ja-JP" dirty="0"/>
              <a:t>77</a:t>
            </a:r>
            <a:r>
              <a:rPr lang="ja-JP" altLang="en-US" dirty="0"/>
              <a:t>％が生理中に痛みを感じており、痛みの強さは個人差が大きいです</a:t>
            </a:r>
            <a:endParaRPr lang="en-US" altLang="ja-JP" dirty="0"/>
          </a:p>
          <a:p>
            <a:pPr marL="362994" indent="-362994"/>
            <a:r>
              <a:rPr lang="ja-JP" altLang="en-US" dirty="0"/>
              <a:t>●妊娠は病気ではなくても、妊娠に伴う諸症状が重篤化し、治療や入院が必要になるケースがあります</a:t>
            </a:r>
            <a:endParaRPr lang="en-US" altLang="ja-JP" dirty="0"/>
          </a:p>
          <a:p>
            <a:pPr marL="362994" indent="-362994"/>
            <a:r>
              <a:rPr lang="ja-JP" altLang="en-US" dirty="0"/>
              <a:t>●不妊治療は、治療方法によって、月に</a:t>
            </a:r>
            <a:r>
              <a:rPr lang="en-US" altLang="ja-JP" dirty="0"/>
              <a:t>10</a:t>
            </a:r>
            <a:r>
              <a:rPr lang="ja-JP" altLang="en-US" dirty="0"/>
              <a:t>回以上通院することもあります</a:t>
            </a:r>
            <a:endParaRPr lang="en-US" altLang="ja-JP" dirty="0"/>
          </a:p>
          <a:p>
            <a:r>
              <a:rPr lang="ja-JP" altLang="en-US" dirty="0"/>
              <a:t>●更年期に感じる症状は、人それぞれ異なります</a:t>
            </a:r>
            <a:endParaRPr lang="en-US" altLang="ja-JP" dirty="0"/>
          </a:p>
          <a:p>
            <a:r>
              <a:rPr lang="ja-JP" altLang="en-US" dirty="0"/>
              <a:t>●女性は男性の２倍程度、うつを発病しやすいです</a:t>
            </a:r>
          </a:p>
          <a:p>
            <a:endParaRPr kumimoji="1" lang="en-US" altLang="ja-JP" b="0" dirty="0">
              <a:solidFill>
                <a:schemeClr val="tx1"/>
              </a:solidFill>
            </a:endParaRPr>
          </a:p>
          <a:p>
            <a:r>
              <a:rPr kumimoji="1" lang="ja-JP" altLang="en-US" b="0" dirty="0">
                <a:solidFill>
                  <a:schemeClr val="tx1"/>
                </a:solidFill>
              </a:rPr>
              <a:t>正解が多かった人も、少なかった人も女性の健康について　改めて正しい知識を得てみませんか？</a:t>
            </a:r>
            <a:br>
              <a:rPr kumimoji="1" lang="en-US" altLang="ja-JP" dirty="0">
                <a:solidFill>
                  <a:schemeClr val="tx1"/>
                </a:solidFill>
              </a:rPr>
            </a:b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D16CA54F-A94E-494B-B8D1-D2E889B1D484}"/>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1734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defTabSz="460538">
              <a:defRPr/>
            </a:pPr>
            <a:fld id="{43DAF47A-6AF2-4630-B190-10BB5B5D3595}" type="slidenum">
              <a:rPr kumimoji="1" lang="ja-JP" altLang="en-US">
                <a:solidFill>
                  <a:prstClr val="black"/>
                </a:solidFill>
                <a:latin typeface="游ゴシック" panose="020F0502020204030204"/>
                <a:ea typeface="游ゴシック" panose="020B0400000000000000" pitchFamily="50" charset="-128"/>
              </a:rPr>
              <a:pPr defTabSz="460538">
                <a:defRPr/>
              </a:pPr>
              <a:t>14</a:t>
            </a:fld>
            <a:endParaRPr kumimoji="1" lang="ja-JP" altLang="en-US">
              <a:solidFill>
                <a:prstClr val="black"/>
              </a:solidFill>
              <a:latin typeface="游ゴシック" panose="020F0502020204030204"/>
              <a:ea typeface="游ゴシック" panose="020B0400000000000000" pitchFamily="50" charset="-128"/>
            </a:endParaRPr>
          </a:p>
        </p:txBody>
      </p:sp>
      <p:sp>
        <p:nvSpPr>
          <p:cNvPr id="5" name="フッター プレースホルダー 4">
            <a:extLst>
              <a:ext uri="{FF2B5EF4-FFF2-40B4-BE49-F238E27FC236}">
                <a16:creationId xmlns:a16="http://schemas.microsoft.com/office/drawing/2014/main" id="{5CEB9891-A481-46A1-9B9C-F2FE70CC0B9C}"/>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125590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女性の健康についてどのくらいご存じですか？</a:t>
            </a:r>
            <a:endParaRPr kumimoji="1" lang="en-US" altLang="ja-JP" dirty="0"/>
          </a:p>
          <a:p>
            <a:r>
              <a:rPr kumimoji="1" lang="ja-JP" altLang="en-US" dirty="0"/>
              <a:t>クイズで確認してみましょう。</a:t>
            </a:r>
          </a:p>
          <a:p>
            <a:endParaRPr kumimoji="1" lang="en-US" altLang="ja-JP" dirty="0"/>
          </a:p>
        </p:txBody>
      </p:sp>
      <p:sp>
        <p:nvSpPr>
          <p:cNvPr id="4" name="スライド番号プレースホルダー 3"/>
          <p:cNvSpPr>
            <a:spLocks noGrp="1"/>
          </p:cNvSpPr>
          <p:nvPr>
            <p:ph type="sldNum" sz="quarter" idx="5"/>
          </p:nvPr>
        </p:nvSpPr>
        <p:spPr/>
        <p:txBody>
          <a:bodyPr/>
          <a:lstStyle/>
          <a:p>
            <a:pPr defTabSz="921075" fontAlgn="base">
              <a:spcBef>
                <a:spcPct val="0"/>
              </a:spcBef>
              <a:spcAft>
                <a:spcPct val="0"/>
              </a:spcAft>
              <a:defRPr/>
            </a:pPr>
            <a:fld id="{36A21657-2C3A-47A4-AD1F-F09E92DCF7EE}" type="slidenum">
              <a:rPr lang="en-GB" altLang="en-US">
                <a:solidFill>
                  <a:srgbClr val="000000"/>
                </a:solidFill>
                <a:latin typeface="Arial" panose="020B0604020202020204" pitchFamily="34" charset="0"/>
              </a:rPr>
              <a:pPr defTabSz="921075" fontAlgn="base">
                <a:spcBef>
                  <a:spcPct val="0"/>
                </a:spcBef>
                <a:spcAft>
                  <a:spcPct val="0"/>
                </a:spcAft>
                <a:defRPr/>
              </a:pPr>
              <a:t>2</a:t>
            </a:fld>
            <a:endParaRPr lang="en-GB" altLang="en-US">
              <a:solidFill>
                <a:srgbClr val="000000"/>
              </a:solidFill>
              <a:latin typeface="Arial" panose="020B0604020202020204" pitchFamily="34" charset="0"/>
            </a:endParaRPr>
          </a:p>
        </p:txBody>
      </p:sp>
      <p:sp>
        <p:nvSpPr>
          <p:cNvPr id="5" name="フッター プレースホルダー 4">
            <a:extLst>
              <a:ext uri="{FF2B5EF4-FFF2-40B4-BE49-F238E27FC236}">
                <a16:creationId xmlns:a16="http://schemas.microsoft.com/office/drawing/2014/main" id="{114E9F8E-3BBC-4257-B6E2-A7DEECD4161C}"/>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29883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第</a:t>
            </a:r>
            <a:r>
              <a:rPr kumimoji="1" lang="en-US" altLang="ja-JP" b="0" dirty="0"/>
              <a:t>1</a:t>
            </a:r>
            <a:r>
              <a:rPr kumimoji="1" lang="ja-JP" altLang="en-US" b="0" dirty="0"/>
              <a:t>問　生理についてです。</a:t>
            </a:r>
            <a:endParaRPr kumimoji="1" lang="en-US" altLang="ja-JP" b="0" dirty="0"/>
          </a:p>
          <a:p>
            <a:r>
              <a:rPr kumimoji="1" lang="ja-JP" altLang="en-US" b="0" dirty="0"/>
              <a:t>女性で生理中に痛みを感じる人の割合は</a:t>
            </a:r>
            <a:r>
              <a:rPr kumimoji="1" lang="en-US" altLang="ja-JP" b="0" dirty="0"/>
              <a:t>5</a:t>
            </a:r>
            <a:r>
              <a:rPr kumimoji="1" lang="ja-JP" altLang="en-US" b="0" dirty="0"/>
              <a:t>人に</a:t>
            </a:r>
            <a:r>
              <a:rPr kumimoji="1" lang="en-US" altLang="ja-JP" b="0" dirty="0"/>
              <a:t>1</a:t>
            </a:r>
            <a:r>
              <a:rPr kumimoji="1" lang="ja-JP" altLang="en-US" b="0" dirty="0"/>
              <a:t>人くらいである。</a:t>
            </a:r>
            <a:endParaRPr kumimoji="1" lang="en-US" altLang="ja-JP" b="0" dirty="0"/>
          </a:p>
          <a:p>
            <a:r>
              <a:rPr kumimoji="1" lang="ja-JP" altLang="en-US" b="0" dirty="0"/>
              <a:t>マルかバツかでお答えください。</a:t>
            </a:r>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538BC575-6FF6-41E8-8D76-C5C537ECEDC8}"/>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4204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こたえは　バツです。</a:t>
            </a:r>
            <a:endParaRPr lang="en-US" altLang="ja-JP" dirty="0">
              <a:latin typeface="+mn-ea"/>
            </a:endParaRPr>
          </a:p>
          <a:p>
            <a:endParaRPr lang="en-US" altLang="ja-JP" dirty="0">
              <a:latin typeface="+mn-ea"/>
            </a:endParaRPr>
          </a:p>
          <a:p>
            <a:r>
              <a:rPr lang="ja-JP" altLang="en-US" dirty="0">
                <a:latin typeface="+mn-ea"/>
              </a:rPr>
              <a:t>働く女性の約</a:t>
            </a:r>
            <a:r>
              <a:rPr lang="en-US" altLang="ja-JP" dirty="0">
                <a:latin typeface="+mn-ea"/>
              </a:rPr>
              <a:t>77</a:t>
            </a:r>
            <a:r>
              <a:rPr lang="ja-JP" altLang="en-US" dirty="0">
                <a:latin typeface="+mn-ea"/>
              </a:rPr>
              <a:t>％の人が、生理中に痛みを感じています。</a:t>
            </a:r>
            <a:endParaRPr lang="en-US" altLang="ja-JP" dirty="0">
              <a:latin typeface="+mn-ea"/>
            </a:endParaRPr>
          </a:p>
          <a:p>
            <a:r>
              <a:rPr lang="ja-JP" altLang="en-US" dirty="0">
                <a:latin typeface="+mn-ea"/>
              </a:rPr>
              <a:t>我慢できない痛みがある人、我慢できる程度の人、人それぞれです。</a:t>
            </a:r>
            <a:endParaRPr lang="en-US" altLang="ja-JP" dirty="0">
              <a:latin typeface="+mn-ea"/>
            </a:endParaRPr>
          </a:p>
          <a:p>
            <a:endParaRPr lang="en-US" altLang="ja-JP" dirty="0">
              <a:latin typeface="+mn-ea"/>
            </a:endParaRPr>
          </a:p>
          <a:p>
            <a:r>
              <a:rPr lang="ja-JP" altLang="en-US" dirty="0">
                <a:latin typeface="+mn-ea"/>
              </a:rPr>
              <a:t>生理中なんらかの不調がある時に「生理休暇」を取得した働く女性は全体の</a:t>
            </a:r>
            <a:r>
              <a:rPr lang="en-US" altLang="ja-JP" dirty="0">
                <a:latin typeface="+mn-ea"/>
              </a:rPr>
              <a:t>0.9</a:t>
            </a:r>
            <a:r>
              <a:rPr lang="ja-JP" altLang="en-US" dirty="0">
                <a:latin typeface="+mn-ea"/>
              </a:rPr>
              <a:t>％との調査結果もあります。</a:t>
            </a:r>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A629D38D-1D1B-4A7C-930C-547BAB59FA51}"/>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144521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問　妊娠・出産についてです。</a:t>
            </a:r>
            <a:endParaRPr kumimoji="1" lang="en-US" altLang="ja-JP" dirty="0"/>
          </a:p>
          <a:p>
            <a:r>
              <a:rPr kumimoji="1" lang="ja-JP" altLang="en-US" dirty="0"/>
              <a:t>妊娠中のつわりは病気ではないから、ガマンしていれば大丈夫。</a:t>
            </a:r>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5</a:t>
            </a:fld>
            <a:endParaRPr kumimoji="1" lang="ja-JP" altLang="en-US"/>
          </a:p>
        </p:txBody>
      </p:sp>
      <p:sp>
        <p:nvSpPr>
          <p:cNvPr id="5" name="フッター プレースホルダー 4">
            <a:extLst>
              <a:ext uri="{FF2B5EF4-FFF2-40B4-BE49-F238E27FC236}">
                <a16:creationId xmlns:a16="http://schemas.microsoft.com/office/drawing/2014/main" id="{72C88694-C0F3-4F83-B127-CEA780E073E8}"/>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94911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こたえは　バツです。</a:t>
            </a:r>
            <a:endParaRPr kumimoji="1" lang="en-US" altLang="ja-JP" b="0" dirty="0"/>
          </a:p>
          <a:p>
            <a:endParaRPr kumimoji="1" lang="en-US" altLang="ja-JP" b="0" dirty="0"/>
          </a:p>
          <a:p>
            <a:r>
              <a:rPr lang="ja-JP" altLang="en-US" b="0" dirty="0"/>
              <a:t>つわりとは妊娠がわかる頃に気持ちが悪くなって吐いてしまうことや、食べたくなくなること等をいいます。</a:t>
            </a:r>
            <a:endParaRPr lang="en-US" altLang="ja-JP" b="0" dirty="0"/>
          </a:p>
          <a:p>
            <a:r>
              <a:rPr lang="ja-JP" altLang="en-US" b="0" dirty="0"/>
              <a:t>多くの人に起こり、ほとんどが自然によくなりますが、中には全く食べられない、水分がとれない等、つわりが重篤化し治療や入院が必要になるケースもあります。</a:t>
            </a:r>
            <a:endParaRPr kumimoji="1" lang="ja-JP" altLang="en-US" b="0"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03043CA5-D367-4647-98F5-6C806FC23A2D}"/>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360236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第３問　不妊治療についてです。</a:t>
            </a:r>
            <a:endParaRPr kumimoji="1" lang="en-US" altLang="ja-JP" b="0" dirty="0"/>
          </a:p>
          <a:p>
            <a:r>
              <a:rPr lang="ja-JP" altLang="en-US" b="0" dirty="0"/>
              <a:t>不妊治療を行う場合、</a:t>
            </a:r>
            <a:r>
              <a:rPr kumimoji="1" lang="ja-JP" altLang="en-US" b="0" dirty="0"/>
              <a:t>月</a:t>
            </a:r>
            <a:r>
              <a:rPr kumimoji="1" lang="en-US" altLang="ja-JP" b="0" dirty="0"/>
              <a:t>1</a:t>
            </a:r>
            <a:r>
              <a:rPr kumimoji="1" lang="ja-JP" altLang="en-US" b="0" dirty="0"/>
              <a:t>～</a:t>
            </a:r>
            <a:r>
              <a:rPr kumimoji="1" lang="en-US" altLang="ja-JP" b="0" dirty="0"/>
              <a:t>2</a:t>
            </a:r>
            <a:r>
              <a:rPr kumimoji="1" lang="ja-JP" altLang="en-US" b="0" dirty="0"/>
              <a:t>回通院すればよい。</a:t>
            </a:r>
            <a:endParaRPr kumimoji="1" lang="en-US" altLang="ja-JP" b="0"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819842A7-2E08-419C-A617-44A7A72899FC}"/>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101564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こたえは　バツです。</a:t>
            </a:r>
            <a:endParaRPr kumimoji="1" lang="en-US" altLang="ja-JP" dirty="0"/>
          </a:p>
          <a:p>
            <a:endParaRPr lang="en-US" altLang="ja-JP" dirty="0"/>
          </a:p>
          <a:p>
            <a:r>
              <a:rPr kumimoji="1" lang="ja-JP" altLang="en-US" dirty="0"/>
              <a:t>女性の場合、治療方法によっても通院する回数は変わります。</a:t>
            </a:r>
            <a:endParaRPr kumimoji="1" lang="en-US" altLang="ja-JP" dirty="0"/>
          </a:p>
          <a:p>
            <a:r>
              <a:rPr kumimoji="1" lang="ja-JP" altLang="en-US" dirty="0"/>
              <a:t>月に</a:t>
            </a:r>
            <a:r>
              <a:rPr kumimoji="1" lang="en-US" altLang="ja-JP" dirty="0"/>
              <a:t>10</a:t>
            </a:r>
            <a:r>
              <a:rPr kumimoji="1" lang="ja-JP" altLang="en-US" dirty="0"/>
              <a:t>回以上通院が必要な場合があります。</a:t>
            </a:r>
            <a:endParaRPr kumimoji="1" lang="en-US" altLang="ja-JP" dirty="0"/>
          </a:p>
          <a:p>
            <a:endParaRPr lang="en-US" altLang="ja-JP" dirty="0"/>
          </a:p>
          <a:p>
            <a:r>
              <a:rPr lang="ja-JP" altLang="en-US" dirty="0"/>
              <a:t>男性の場合は治療方法に関わらず、月に半日～</a:t>
            </a:r>
            <a:r>
              <a:rPr lang="en-US" altLang="ja-JP" dirty="0"/>
              <a:t>1</a:t>
            </a:r>
            <a:r>
              <a:rPr lang="ja-JP" altLang="en-US" dirty="0"/>
              <a:t>日程度です。</a:t>
            </a:r>
            <a:endParaRPr kumimoji="1" lang="ja-JP" altLang="en-US"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B8D8F8A5-DA1F-409E-AF0F-BE48DE8306E8}"/>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8516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4</a:t>
            </a:r>
            <a:r>
              <a:rPr kumimoji="1" lang="ja-JP" altLang="en-US" dirty="0"/>
              <a:t>問</a:t>
            </a:r>
            <a:r>
              <a:rPr lang="ja-JP" altLang="en-US" dirty="0"/>
              <a:t>　更年期についてです。</a:t>
            </a:r>
            <a:endParaRPr lang="en-US" altLang="ja-JP" dirty="0"/>
          </a:p>
          <a:p>
            <a:r>
              <a:rPr kumimoji="1" lang="ja-JP" altLang="en-US" dirty="0"/>
              <a:t>更年期で一番多い症状は　イライラすることである。</a:t>
            </a:r>
            <a:endParaRPr kumimoji="1" lang="en-US" altLang="ja-JP" dirty="0"/>
          </a:p>
        </p:txBody>
      </p:sp>
      <p:sp>
        <p:nvSpPr>
          <p:cNvPr id="4" name="スライド番号プレースホルダー 3"/>
          <p:cNvSpPr>
            <a:spLocks noGrp="1"/>
          </p:cNvSpPr>
          <p:nvPr>
            <p:ph type="sldNum" sz="quarter" idx="5"/>
          </p:nvPr>
        </p:nvSpPr>
        <p:spPr/>
        <p:txBody>
          <a:bodyPr/>
          <a:lstStyle/>
          <a:p>
            <a:fld id="{FEFA4F97-5D8A-4DFD-937D-CDC1F971896B}" type="slidenum">
              <a:rPr kumimoji="1" lang="ja-JP" altLang="en-US" smtClean="0"/>
              <a:t>9</a:t>
            </a:fld>
            <a:endParaRPr kumimoji="1" lang="ja-JP" altLang="en-US"/>
          </a:p>
        </p:txBody>
      </p:sp>
      <p:sp>
        <p:nvSpPr>
          <p:cNvPr id="5" name="フッター プレースホルダー 4">
            <a:extLst>
              <a:ext uri="{FF2B5EF4-FFF2-40B4-BE49-F238E27FC236}">
                <a16:creationId xmlns:a16="http://schemas.microsoft.com/office/drawing/2014/main" id="{875388D0-ECD0-44AB-BD19-BFDC19549BD5}"/>
              </a:ext>
            </a:extLst>
          </p:cNvPr>
          <p:cNvSpPr>
            <a:spLocks noGrp="1"/>
          </p:cNvSpPr>
          <p:nvPr>
            <p:ph type="ftr" sz="quarter" idx="4"/>
          </p:nvPr>
        </p:nvSpPr>
        <p:spPr/>
        <p:txBody>
          <a:bodyPr/>
          <a:lstStyle/>
          <a:p>
            <a:r>
              <a:rPr kumimoji="1" lang="en-US" altLang="ja-JP"/>
              <a:t>『</a:t>
            </a:r>
            <a:r>
              <a:rPr kumimoji="1" lang="ja-JP" altLang="en-US"/>
              <a:t>女性の健康</a:t>
            </a:r>
            <a:r>
              <a:rPr kumimoji="1" lang="en-US" altLang="ja-JP"/>
              <a:t>』</a:t>
            </a:r>
            <a:r>
              <a:rPr kumimoji="1" lang="ja-JP" altLang="en-US"/>
              <a:t>に関する思い込み</a:t>
            </a:r>
          </a:p>
        </p:txBody>
      </p:sp>
    </p:spTree>
    <p:extLst>
      <p:ext uri="{BB962C8B-B14F-4D97-AF65-F5344CB8AC3E}">
        <p14:creationId xmlns:p14="http://schemas.microsoft.com/office/powerpoint/2010/main" val="268161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B41B9C-83AE-4ADF-BC71-083E5A3B1C1C}"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74351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5518AF-1CD5-416A-A1B3-43FDAFDDD0B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147881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DCF927-B732-4CD5-A608-04F8E30AF83E}"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2062515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9AE97-3035-4AE9-A56F-8A8CF47C87B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02C5801-2ACC-4D9A-B2FF-99BB583785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FA4E8E9-0DC0-4C06-BB51-4D86DA24DF04}"/>
              </a:ext>
            </a:extLst>
          </p:cNvPr>
          <p:cNvSpPr>
            <a:spLocks noGrp="1"/>
          </p:cNvSpPr>
          <p:nvPr>
            <p:ph type="dt" sz="half" idx="10"/>
          </p:nvPr>
        </p:nvSpPr>
        <p:spPr/>
        <p:txBody>
          <a:bodyPr/>
          <a:lstStyle/>
          <a:p>
            <a:fld id="{4E1EBFC9-345A-4DA0-8942-7FE0CF1A238A}"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E80FA706-E534-4813-AE7F-29F8C1AD1B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805BD0-6FB5-4793-8AF4-05A41F538728}"/>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75248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C72FE-3AFA-4B42-BE40-0C513B152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B1AE52-542E-4064-B87C-C65DD5468E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6A1525-6A24-49CB-ADF2-7AA9EF13C831}"/>
              </a:ext>
            </a:extLst>
          </p:cNvPr>
          <p:cNvSpPr>
            <a:spLocks noGrp="1"/>
          </p:cNvSpPr>
          <p:nvPr>
            <p:ph type="dt" sz="half" idx="10"/>
          </p:nvPr>
        </p:nvSpPr>
        <p:spPr/>
        <p:txBody>
          <a:bodyPr/>
          <a:lstStyle/>
          <a:p>
            <a:fld id="{4CCAAC39-73D1-4E32-AAB2-2BFDEC1A0DDF}"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B705CCB6-DFD7-464D-97FF-7CE3CF6DBE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39D6F3-D8FA-45AF-90C6-AD2DE544022A}"/>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197645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C419D-5E0F-4AF4-9742-9EB2723F3AA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BC7DA1-4016-40A9-A7F7-3D210F17B3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9AE1B8-7FDA-427F-8A97-62C0897E4B9F}"/>
              </a:ext>
            </a:extLst>
          </p:cNvPr>
          <p:cNvSpPr>
            <a:spLocks noGrp="1"/>
          </p:cNvSpPr>
          <p:nvPr>
            <p:ph type="dt" sz="half" idx="10"/>
          </p:nvPr>
        </p:nvSpPr>
        <p:spPr/>
        <p:txBody>
          <a:bodyPr/>
          <a:lstStyle/>
          <a:p>
            <a:fld id="{131EE214-03F9-4DB9-B5DF-AD2646A4C09C}"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9C690A11-1CE3-454A-B22C-CB5616662C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511B29-7101-4CC7-BDF2-E7E8657CA05C}"/>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6265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093AF-CD09-458B-90F7-B911491D77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67C90A-02C3-4FA9-95E3-93C59685E38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CC625-6F00-4286-8BB6-2EED40F18D8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72AEF4-22F8-4C8F-9F13-0FB657183619}"/>
              </a:ext>
            </a:extLst>
          </p:cNvPr>
          <p:cNvSpPr>
            <a:spLocks noGrp="1"/>
          </p:cNvSpPr>
          <p:nvPr>
            <p:ph type="dt" sz="half" idx="10"/>
          </p:nvPr>
        </p:nvSpPr>
        <p:spPr/>
        <p:txBody>
          <a:bodyPr/>
          <a:lstStyle/>
          <a:p>
            <a:fld id="{2E52A536-ED79-4A9D-A9DB-800CD2392C04}" type="datetime1">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D48A8F40-A78C-499F-9389-73854775F3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28F5A-7CA3-47FC-8162-58F3C72B3069}"/>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100025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9790-9EB9-4FFE-A14B-84987D0A9BB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6EBCE5-E3F5-49FE-A19F-041BF47AB3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53D12DC-8D1E-49DA-843C-51F7B045C6A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747D49-9184-4141-9C94-2A4C528D04A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DD521A-197F-4AE5-ACB3-E0EF5A66BB25}"/>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CA7F21-BC1E-4659-B7F8-BFF2145EE08D}"/>
              </a:ext>
            </a:extLst>
          </p:cNvPr>
          <p:cNvSpPr>
            <a:spLocks noGrp="1"/>
          </p:cNvSpPr>
          <p:nvPr>
            <p:ph type="dt" sz="half" idx="10"/>
          </p:nvPr>
        </p:nvSpPr>
        <p:spPr/>
        <p:txBody>
          <a:bodyPr/>
          <a:lstStyle/>
          <a:p>
            <a:fld id="{B2513F84-8F3D-49C3-90D5-A45012CD8793}" type="datetime1">
              <a:rPr kumimoji="1" lang="ja-JP" altLang="en-US" smtClean="0"/>
              <a:t>2022/2/14</a:t>
            </a:fld>
            <a:endParaRPr kumimoji="1" lang="ja-JP" altLang="en-US"/>
          </a:p>
        </p:txBody>
      </p:sp>
      <p:sp>
        <p:nvSpPr>
          <p:cNvPr id="8" name="フッター プレースホルダー 7">
            <a:extLst>
              <a:ext uri="{FF2B5EF4-FFF2-40B4-BE49-F238E27FC236}">
                <a16:creationId xmlns:a16="http://schemas.microsoft.com/office/drawing/2014/main" id="{C2D9D975-0FF9-4373-AF67-877B17FFD3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0CC028-1A77-4AE3-B9DF-20A653E6F791}"/>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357870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A49A5-42ED-4A8C-AC61-ED37BBDF9B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8C442D-E2E6-4F46-826B-6F9A4D48A1F6}"/>
              </a:ext>
            </a:extLst>
          </p:cNvPr>
          <p:cNvSpPr>
            <a:spLocks noGrp="1"/>
          </p:cNvSpPr>
          <p:nvPr>
            <p:ph type="dt" sz="half" idx="10"/>
          </p:nvPr>
        </p:nvSpPr>
        <p:spPr/>
        <p:txBody>
          <a:bodyPr/>
          <a:lstStyle/>
          <a:p>
            <a:fld id="{25F3642B-912C-47CC-985B-72E40FF348C3}" type="datetime1">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2A148199-854D-4A97-98EA-031466D847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6433FB-ACC8-480C-BF29-BE2172B07E3E}"/>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51755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715E85-3AF2-44E9-914E-FDECFA5618B4}"/>
              </a:ext>
            </a:extLst>
          </p:cNvPr>
          <p:cNvSpPr>
            <a:spLocks noGrp="1"/>
          </p:cNvSpPr>
          <p:nvPr>
            <p:ph type="dt" sz="half" idx="10"/>
          </p:nvPr>
        </p:nvSpPr>
        <p:spPr/>
        <p:txBody>
          <a:bodyPr/>
          <a:lstStyle/>
          <a:p>
            <a:fld id="{38A7F1EF-A314-44B9-9740-E72B1C7AAD9B}" type="datetime1">
              <a:rPr kumimoji="1" lang="ja-JP" altLang="en-US" smtClean="0"/>
              <a:t>2022/2/14</a:t>
            </a:fld>
            <a:endParaRPr kumimoji="1" lang="ja-JP" altLang="en-US"/>
          </a:p>
        </p:txBody>
      </p:sp>
      <p:sp>
        <p:nvSpPr>
          <p:cNvPr id="3" name="フッター プレースホルダー 2">
            <a:extLst>
              <a:ext uri="{FF2B5EF4-FFF2-40B4-BE49-F238E27FC236}">
                <a16:creationId xmlns:a16="http://schemas.microsoft.com/office/drawing/2014/main" id="{09195027-4A23-4C6D-957C-AB277FFAC8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83D7FB-6B36-4A43-8FD8-D752FD76CD05}"/>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210947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F89DEB-0725-407E-B372-2C861D44275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E639D3-1A63-4E29-A76A-E22B631B4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E3046FC-FA5E-4421-871E-61333C08B3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377EFCB-5E33-4F17-8147-F4A6A73CBD2F}"/>
              </a:ext>
            </a:extLst>
          </p:cNvPr>
          <p:cNvSpPr>
            <a:spLocks noGrp="1"/>
          </p:cNvSpPr>
          <p:nvPr>
            <p:ph type="dt" sz="half" idx="10"/>
          </p:nvPr>
        </p:nvSpPr>
        <p:spPr/>
        <p:txBody>
          <a:bodyPr/>
          <a:lstStyle/>
          <a:p>
            <a:fld id="{9AC677FC-A348-4F2D-926A-83AE0F7B2EC0}" type="datetime1">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C1ED04D2-D512-4BB1-8F65-94C8FF8C2C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BAD3FD-339B-4509-8A51-7D8AEE103C2A}"/>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381754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4262A1-D433-46CA-80E5-621E02404A70}"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692884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A5FCE-F609-49DB-BEF3-18DC19536C3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7AC320-8AC3-4B28-A92C-00DB7C1560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6F641A8-92E6-4E16-A61B-6F476D5C7D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5C6D8-B688-4092-B7A0-23F304F9C9F2}"/>
              </a:ext>
            </a:extLst>
          </p:cNvPr>
          <p:cNvSpPr>
            <a:spLocks noGrp="1"/>
          </p:cNvSpPr>
          <p:nvPr>
            <p:ph type="dt" sz="half" idx="10"/>
          </p:nvPr>
        </p:nvSpPr>
        <p:spPr/>
        <p:txBody>
          <a:bodyPr/>
          <a:lstStyle/>
          <a:p>
            <a:fld id="{3D5089FD-C8E4-4C96-9471-BA15AEA99BE4}" type="datetime1">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0F603566-D22D-4473-B718-DCA4312602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8F9B62-A6A6-4534-B864-23F1E10B2AD3}"/>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23075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8DFB7-A34D-4AF3-8492-C63EB524B4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E857ED-1FE6-4109-828E-854D0EF8358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FA1730-7077-46D2-B0B9-6383855FD815}"/>
              </a:ext>
            </a:extLst>
          </p:cNvPr>
          <p:cNvSpPr>
            <a:spLocks noGrp="1"/>
          </p:cNvSpPr>
          <p:nvPr>
            <p:ph type="dt" sz="half" idx="10"/>
          </p:nvPr>
        </p:nvSpPr>
        <p:spPr/>
        <p:txBody>
          <a:bodyPr/>
          <a:lstStyle/>
          <a:p>
            <a:fld id="{077ECAF3-7A72-4171-8EAE-061715FDAFCF}"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BB558B5D-A90C-48F7-9D55-AD935A71C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7706EE-B5D0-4E41-A556-395505641A40}"/>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413106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106D83-4FCA-4305-AE5B-0FCBBC6B64E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4A4CAB-884C-496A-835E-6DE80A7A3D2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90A4-394D-4D00-B93A-598AECDF5A2C}"/>
              </a:ext>
            </a:extLst>
          </p:cNvPr>
          <p:cNvSpPr>
            <a:spLocks noGrp="1"/>
          </p:cNvSpPr>
          <p:nvPr>
            <p:ph type="dt" sz="half" idx="10"/>
          </p:nvPr>
        </p:nvSpPr>
        <p:spPr/>
        <p:txBody>
          <a:bodyPr/>
          <a:lstStyle/>
          <a:p>
            <a:fld id="{81E1AF57-CDEB-4F93-A7F2-57B69342182B}"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9E0C4864-3E74-4785-A74B-F3D5C229D6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D1242A-D80C-4441-A8F7-414B25526A43}"/>
              </a:ext>
            </a:extLst>
          </p:cNvPr>
          <p:cNvSpPr>
            <a:spLocks noGrp="1"/>
          </p:cNvSpPr>
          <p:nvPr>
            <p:ph type="sldNum" sz="quarter" idx="12"/>
          </p:nvPr>
        </p:nvSpPr>
        <p:spPr/>
        <p:txBody>
          <a:body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716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1B24F3-35D9-47F3-947C-18997F336933}"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86893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181948-1F63-4E48-AC48-E4CF2E21776C}"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115204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ABBA8-6627-4994-A9B6-EFF5C53B514F}" type="datetime1">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112709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38405E-76C1-499C-931C-4B4E35838B5A}" type="datetime1">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170171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4B3E-B65B-40ED-951B-44EBD3DAC045}" type="datetime1">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343829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C79529-BB9E-443A-B1C7-6CF1288AFFB1}"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257929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BEF481-F739-4115-A6A6-070823C1F4CD}"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358943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86E6E-23B9-4A02-9AF9-28CB42962A6F}" type="datetime1">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1B79D-DFAD-43ED-AFCB-99517808401B}" type="slidenum">
              <a:rPr kumimoji="1" lang="ja-JP" altLang="en-US" smtClean="0"/>
              <a:t>‹#›</a:t>
            </a:fld>
            <a:endParaRPr kumimoji="1" lang="ja-JP" altLang="en-US"/>
          </a:p>
        </p:txBody>
      </p:sp>
    </p:spTree>
    <p:extLst>
      <p:ext uri="{BB962C8B-B14F-4D97-AF65-F5344CB8AC3E}">
        <p14:creationId xmlns:p14="http://schemas.microsoft.com/office/powerpoint/2010/main" val="2724064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FCD"/>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D49944-8C31-4758-ACE0-C9697292AA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23552-D865-4E4E-AF18-67B482BABA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EE0805-2793-43E9-ABA5-AC5DA389B3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B64C24-F1D5-4075-8D0B-20B997A87694}" type="datetime1">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C1871E4F-244D-479F-B1DB-7EB8D37A5E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B3ABC05-BA7C-47F5-85C2-95453A39A3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971C06-24BA-4E39-9F22-AC952361002D}" type="slidenum">
              <a:rPr kumimoji="1" lang="ja-JP" altLang="en-US" smtClean="0"/>
              <a:t>‹#›</a:t>
            </a:fld>
            <a:endParaRPr kumimoji="1" lang="ja-JP" altLang="en-US"/>
          </a:p>
        </p:txBody>
      </p:sp>
    </p:spTree>
    <p:extLst>
      <p:ext uri="{BB962C8B-B14F-4D97-AF65-F5344CB8AC3E}">
        <p14:creationId xmlns:p14="http://schemas.microsoft.com/office/powerpoint/2010/main" val="3099266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8C9EE5-15F5-4F2F-B5C8-21C73A842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89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35A3964-CE6B-4C05-A23E-4B26FD766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126259717"/>
      </p:ext>
    </p:extLst>
  </p:cSld>
  <p:clrMapOvr>
    <a:masterClrMapping/>
  </p:clrMapOvr>
  <mc:AlternateContent xmlns:mc="http://schemas.openxmlformats.org/markup-compatibility/2006" xmlns:p14="http://schemas.microsoft.com/office/powerpoint/2010/main">
    <mc:Choice Requires="p14">
      <p:transition spd="slow" p14:dur="2000" advTm="28140"/>
    </mc:Choice>
    <mc:Fallback xmlns="">
      <p:transition spd="slow" advTm="281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8CCA14-CB1F-4A6F-B12B-55459AF8B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4266130732"/>
      </p:ext>
    </p:extLst>
  </p:cSld>
  <p:clrMapOvr>
    <a:masterClrMapping/>
  </p:clrMapOvr>
  <mc:AlternateContent xmlns:mc="http://schemas.openxmlformats.org/markup-compatibility/2006" xmlns:p14="http://schemas.microsoft.com/office/powerpoint/2010/main">
    <mc:Choice Requires="p14">
      <p:transition spd="slow" p14:dur="2000" advTm="13809"/>
    </mc:Choice>
    <mc:Fallback xmlns="">
      <p:transition spd="slow" advTm="138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3D07833-EEA1-4671-84FF-83905C422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581245809"/>
      </p:ext>
    </p:extLst>
  </p:cSld>
  <p:clrMapOvr>
    <a:masterClrMapping/>
  </p:clrMapOvr>
  <mc:AlternateContent xmlns:mc="http://schemas.openxmlformats.org/markup-compatibility/2006" xmlns:p14="http://schemas.microsoft.com/office/powerpoint/2010/main">
    <mc:Choice Requires="p14">
      <p:transition spd="slow" p14:dur="2000" advTm="35839"/>
    </mc:Choice>
    <mc:Fallback xmlns="">
      <p:transition spd="slow" advTm="358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B67781D-DB5B-49DC-BA62-C398BD559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326228135"/>
      </p:ext>
    </p:extLst>
  </p:cSld>
  <p:clrMapOvr>
    <a:masterClrMapping/>
  </p:clrMapOvr>
  <mc:AlternateContent xmlns:mc="http://schemas.openxmlformats.org/markup-compatibility/2006" xmlns:p14="http://schemas.microsoft.com/office/powerpoint/2010/main">
    <mc:Choice Requires="p14">
      <p:transition spd="slow" p14:dur="2000" advTm="61127"/>
    </mc:Choice>
    <mc:Fallback xmlns="">
      <p:transition spd="slow" advTm="611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E206979-770F-4BAD-82B5-B210FA882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4163408"/>
      </p:ext>
    </p:extLst>
  </p:cSld>
  <p:clrMapOvr>
    <a:masterClrMapping/>
  </p:clrMapOvr>
  <mc:AlternateContent xmlns:mc="http://schemas.openxmlformats.org/markup-compatibility/2006" xmlns:p14="http://schemas.microsoft.com/office/powerpoint/2010/main">
    <mc:Choice Requires="p14">
      <p:transition spd="slow" p14:dur="2000" advTm="16776"/>
    </mc:Choice>
    <mc:Fallback xmlns="">
      <p:transition spd="slow" advTm="167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bg1"/>
            </a:gs>
            <a:gs pos="96000">
              <a:schemeClr val="accent4">
                <a:lumMod val="20000"/>
                <a:lumOff val="80000"/>
                <a:alpha val="70000"/>
              </a:schemeClr>
            </a:gs>
          </a:gsLst>
          <a:lin ang="5400000" scaled="1"/>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93616-945F-4FBB-AE0F-C3C186BAF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402689659"/>
      </p:ext>
    </p:extLst>
  </p:cSld>
  <p:clrMapOvr>
    <a:masterClrMapping/>
  </p:clrMapOvr>
  <mc:AlternateContent xmlns:mc="http://schemas.openxmlformats.org/markup-compatibility/2006" xmlns:p14="http://schemas.microsoft.com/office/powerpoint/2010/main">
    <mc:Choice Requires="p14">
      <p:transition spd="slow" p14:dur="2000" advTm="12407"/>
    </mc:Choice>
    <mc:Fallback xmlns="">
      <p:transition spd="slow" advTm="124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CCD999D-421F-495F-BF45-46989B6A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747795804"/>
      </p:ext>
    </p:extLst>
  </p:cSld>
  <p:clrMapOvr>
    <a:masterClrMapping/>
  </p:clrMapOvr>
  <mc:AlternateContent xmlns:mc="http://schemas.openxmlformats.org/markup-compatibility/2006" xmlns:p14="http://schemas.microsoft.com/office/powerpoint/2010/main">
    <mc:Choice Requires="p14">
      <p:transition spd="slow" p14:dur="2000" advTm="18224"/>
    </mc:Choice>
    <mc:Fallback xmlns="">
      <p:transition spd="slow" advTm="182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C79D85A-AFDA-4CF5-8BD4-9E4D9C829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650113707"/>
      </p:ext>
    </p:extLst>
  </p:cSld>
  <p:clrMapOvr>
    <a:masterClrMapping/>
  </p:clrMapOvr>
  <mc:AlternateContent xmlns:mc="http://schemas.openxmlformats.org/markup-compatibility/2006" xmlns:p14="http://schemas.microsoft.com/office/powerpoint/2010/main">
    <mc:Choice Requires="p14">
      <p:transition spd="slow" p14:dur="2000" advTm="31604"/>
    </mc:Choice>
    <mc:Fallback xmlns="">
      <p:transition spd="slow" advTm="316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56DD25C-EDB2-4E7C-93E3-2AB504238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14809875"/>
      </p:ext>
    </p:extLst>
  </p:cSld>
  <p:clrMapOvr>
    <a:masterClrMapping/>
  </p:clrMapOvr>
  <mc:AlternateContent xmlns:mc="http://schemas.openxmlformats.org/markup-compatibility/2006" xmlns:p14="http://schemas.microsoft.com/office/powerpoint/2010/main">
    <mc:Choice Requires="p14">
      <p:transition spd="slow" p14:dur="2000" advTm="15448"/>
    </mc:Choice>
    <mc:Fallback xmlns="">
      <p:transition spd="slow" advTm="154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EFEE831-8D30-45FB-A455-C4F61B25D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319540968"/>
      </p:ext>
    </p:extLst>
  </p:cSld>
  <p:clrMapOvr>
    <a:masterClrMapping/>
  </p:clrMapOvr>
  <mc:AlternateContent xmlns:mc="http://schemas.openxmlformats.org/markup-compatibility/2006" xmlns:p14="http://schemas.microsoft.com/office/powerpoint/2010/main">
    <mc:Choice Requires="p14">
      <p:transition spd="slow" p14:dur="2000" advTm="30203"/>
    </mc:Choice>
    <mc:Fallback xmlns="">
      <p:transition spd="slow" advTm="302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32CD7C0-BD0D-4FBD-9379-60ED1EE9B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3371929364"/>
      </p:ext>
    </p:extLst>
  </p:cSld>
  <p:clrMapOvr>
    <a:masterClrMapping/>
  </p:clrMapOvr>
  <mc:AlternateContent xmlns:mc="http://schemas.openxmlformats.org/markup-compatibility/2006" xmlns:p14="http://schemas.microsoft.com/office/powerpoint/2010/main">
    <mc:Choice Requires="p14">
      <p:transition spd="slow" p14:dur="2000" advTm="14991"/>
    </mc:Choice>
    <mc:Fallback xmlns="">
      <p:transition spd="slow" advTm="149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C472569-5F9C-4CE4-A4E1-F1C72CE6C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49399928"/>
      </p:ext>
    </p:extLst>
  </p:cSld>
  <p:clrMapOvr>
    <a:masterClrMapping/>
  </p:clrMapOvr>
  <mc:AlternateContent xmlns:mc="http://schemas.openxmlformats.org/markup-compatibility/2006" xmlns:p14="http://schemas.microsoft.com/office/powerpoint/2010/main">
    <mc:Choice Requires="p14">
      <p:transition spd="slow" p14:dur="2000" advTm="23906"/>
    </mc:Choice>
    <mc:Fallback xmlns="">
      <p:transition spd="slow" advTm="239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D1C8DDB-39A0-4C37-9356-F7B4BBE36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726275851"/>
      </p:ext>
    </p:extLst>
  </p:cSld>
  <p:clrMapOvr>
    <a:masterClrMapping/>
  </p:clrMapOvr>
  <mc:AlternateContent xmlns:mc="http://schemas.openxmlformats.org/markup-compatibility/2006" xmlns:p14="http://schemas.microsoft.com/office/powerpoint/2010/main">
    <mc:Choice Requires="p14">
      <p:transition spd="slow" p14:dur="2000" advTm="14417"/>
    </mc:Choice>
    <mc:Fallback xmlns="">
      <p:transition spd="slow" advTm="144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4.9"/>
</p:tagLst>
</file>

<file path=ppt/tags/tag10.xml><?xml version="1.0" encoding="utf-8"?>
<p:tagLst xmlns:a="http://schemas.openxmlformats.org/drawingml/2006/main" xmlns:r="http://schemas.openxmlformats.org/officeDocument/2006/relationships" xmlns:p="http://schemas.openxmlformats.org/presentationml/2006/main">
  <p:tag name="TIMING" val="|9.3|0.9|0.9"/>
</p:tagLst>
</file>

<file path=ppt/tags/tag11.xml><?xml version="1.0" encoding="utf-8"?>
<p:tagLst xmlns:a="http://schemas.openxmlformats.org/drawingml/2006/main" xmlns:r="http://schemas.openxmlformats.org/officeDocument/2006/relationships" xmlns:p="http://schemas.openxmlformats.org/presentationml/2006/main">
  <p:tag name="TIMING" val="|2.1|4.3|5.6|12.6"/>
</p:tagLst>
</file>

<file path=ppt/tags/tag12.xml><?xml version="1.0" encoding="utf-8"?>
<p:tagLst xmlns:a="http://schemas.openxmlformats.org/drawingml/2006/main" xmlns:r="http://schemas.openxmlformats.org/officeDocument/2006/relationships" xmlns:p="http://schemas.openxmlformats.org/presentationml/2006/main">
  <p:tag name="TIMING" val="|5.5|10.5|11.5|8.4|7.8"/>
</p:tagLst>
</file>

<file path=ppt/tags/tag2.xml><?xml version="1.0" encoding="utf-8"?>
<p:tagLst xmlns:a="http://schemas.openxmlformats.org/drawingml/2006/main" xmlns:r="http://schemas.openxmlformats.org/officeDocument/2006/relationships" xmlns:p="http://schemas.openxmlformats.org/presentationml/2006/main">
  <p:tag name="TIMING" val="|11.4|0.9|0.6"/>
</p:tagLst>
</file>

<file path=ppt/tags/tag3.xml><?xml version="1.0" encoding="utf-8"?>
<p:tagLst xmlns:a="http://schemas.openxmlformats.org/drawingml/2006/main" xmlns:r="http://schemas.openxmlformats.org/officeDocument/2006/relationships" xmlns:p="http://schemas.openxmlformats.org/presentationml/2006/main">
  <p:tag name="TIMING" val="|2|3.5|3.4"/>
</p:tagLst>
</file>

<file path=ppt/tags/tag4.xml><?xml version="1.0" encoding="utf-8"?>
<p:tagLst xmlns:a="http://schemas.openxmlformats.org/drawingml/2006/main" xmlns:r="http://schemas.openxmlformats.org/officeDocument/2006/relationships" xmlns:p="http://schemas.openxmlformats.org/presentationml/2006/main">
  <p:tag name="TIMING" val="|10.5|0.9|0.8"/>
</p:tagLst>
</file>

<file path=ppt/tags/tag5.xml><?xml version="1.0" encoding="utf-8"?>
<p:tagLst xmlns:a="http://schemas.openxmlformats.org/drawingml/2006/main" xmlns:r="http://schemas.openxmlformats.org/officeDocument/2006/relationships" xmlns:p="http://schemas.openxmlformats.org/presentationml/2006/main">
  <p:tag name="TIMING" val="|2.3|10.4|4.3|3.4|2.1"/>
</p:tagLst>
</file>

<file path=ppt/tags/tag6.xml><?xml version="1.0" encoding="utf-8"?>
<p:tagLst xmlns:a="http://schemas.openxmlformats.org/drawingml/2006/main" xmlns:r="http://schemas.openxmlformats.org/officeDocument/2006/relationships" xmlns:p="http://schemas.openxmlformats.org/presentationml/2006/main">
  <p:tag name="TIMING" val="|10.1|0.9|0.8"/>
</p:tagLst>
</file>

<file path=ppt/tags/tag7.xml><?xml version="1.0" encoding="utf-8"?>
<p:tagLst xmlns:a="http://schemas.openxmlformats.org/drawingml/2006/main" xmlns:r="http://schemas.openxmlformats.org/officeDocument/2006/relationships" xmlns:p="http://schemas.openxmlformats.org/presentationml/2006/main">
  <p:tag name="TIMING" val="|2.7|4.7|3.4|4.8|2"/>
</p:tagLst>
</file>

<file path=ppt/tags/tag8.xml><?xml version="1.0" encoding="utf-8"?>
<p:tagLst xmlns:a="http://schemas.openxmlformats.org/drawingml/2006/main" xmlns:r="http://schemas.openxmlformats.org/officeDocument/2006/relationships" xmlns:p="http://schemas.openxmlformats.org/presentationml/2006/main">
  <p:tag name="TIMING" val="|8.9|1|1.1"/>
</p:tagLst>
</file>

<file path=ppt/tags/tag9.xml><?xml version="1.0" encoding="utf-8"?>
<p:tagLst xmlns:a="http://schemas.openxmlformats.org/drawingml/2006/main" xmlns:r="http://schemas.openxmlformats.org/officeDocument/2006/relationships" xmlns:p="http://schemas.openxmlformats.org/presentationml/2006/main">
  <p:tag name="TIMING" val="|2.4|12.9"/>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乳白ガラス">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2060</TotalTime>
  <Words>719</Words>
  <Application>Microsoft Office PowerPoint</Application>
  <PresentationFormat>画面に合わせる (4:3)</PresentationFormat>
  <Paragraphs>76</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14</vt:i4>
      </vt:variant>
    </vt:vector>
  </HeadingPairs>
  <TitlesOfParts>
    <vt:vector size="21" baseType="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kondo</dc:creator>
  <cp:lastModifiedBy>yamanaka</cp:lastModifiedBy>
  <cp:revision>83</cp:revision>
  <cp:lastPrinted>2022-02-04T05:21:31Z</cp:lastPrinted>
  <dcterms:created xsi:type="dcterms:W3CDTF">2021-08-18T04:21:20Z</dcterms:created>
  <dcterms:modified xsi:type="dcterms:W3CDTF">2022-02-14T05:34:28Z</dcterms:modified>
</cp:coreProperties>
</file>