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884" r:id="rId2"/>
    <p:sldId id="885" r:id="rId3"/>
    <p:sldId id="886" r:id="rId4"/>
    <p:sldId id="887" r:id="rId5"/>
    <p:sldId id="888" r:id="rId6"/>
    <p:sldId id="889" r:id="rId7"/>
    <p:sldId id="890" r:id="rId8"/>
    <p:sldId id="891" r:id="rId9"/>
    <p:sldId id="892" r:id="rId10"/>
    <p:sldId id="893" r:id="rId11"/>
    <p:sldId id="894" r:id="rId12"/>
    <p:sldId id="895" r:id="rId13"/>
    <p:sldId id="896" r:id="rId14"/>
    <p:sldId id="897" r:id="rId1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naka" initials="y" lastIdx="3" clrIdx="0">
    <p:extLst>
      <p:ext uri="{19B8F6BF-5375-455C-9EA6-DF929625EA0E}">
        <p15:presenceInfo xmlns:p15="http://schemas.microsoft.com/office/powerpoint/2012/main" userId="yamanaka" providerId="None"/>
      </p:ext>
    </p:extLst>
  </p:cmAuthor>
  <p:cmAuthor id="2" name="oyama" initials="o" lastIdx="2" clrIdx="1">
    <p:extLst>
      <p:ext uri="{19B8F6BF-5375-455C-9EA6-DF929625EA0E}">
        <p15:presenceInfo xmlns:p15="http://schemas.microsoft.com/office/powerpoint/2012/main" userId="oya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56543" autoAdjust="0"/>
  </p:normalViewPr>
  <p:slideViewPr>
    <p:cSldViewPr snapToGrid="0">
      <p:cViewPr varScale="1">
        <p:scale>
          <a:sx n="62" d="100"/>
          <a:sy n="62" d="100"/>
        </p:scale>
        <p:origin x="3078" y="60"/>
      </p:cViewPr>
      <p:guideLst/>
    </p:cSldViewPr>
  </p:slideViewPr>
  <p:notesTextViewPr>
    <p:cViewPr>
      <p:scale>
        <a:sx n="150" d="100"/>
        <a:sy n="150" d="100"/>
      </p:scale>
      <p:origin x="0" y="0"/>
    </p:cViewPr>
  </p:notesTextViewPr>
  <p:notesViewPr>
    <p:cSldViewPr snapToGrid="0" showGuides="1">
      <p:cViewPr>
        <p:scale>
          <a:sx n="100" d="100"/>
          <a:sy n="100" d="100"/>
        </p:scale>
        <p:origin x="684" y="-142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EB4BE1D-3688-4CF1-AD8A-64A9C7D79BDB}"/>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F669C9B-5B4F-41B3-8380-A7A0FDA525E6}"/>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FE6C592-A437-4061-A1B9-C1550309DB6C}"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4F0780C9-6BFF-486E-9E46-13BF563C1D5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r>
              <a:rPr kumimoji="1" lang="ja-JP" altLang="en-US"/>
              <a:t>なぜ、女性の健康対策が必要か</a:t>
            </a:r>
          </a:p>
        </p:txBody>
      </p:sp>
      <p:sp>
        <p:nvSpPr>
          <p:cNvPr id="5" name="スライド番号プレースホルダー 4">
            <a:extLst>
              <a:ext uri="{FF2B5EF4-FFF2-40B4-BE49-F238E27FC236}">
                <a16:creationId xmlns:a16="http://schemas.microsoft.com/office/drawing/2014/main" id="{DA8607F0-CB99-4DA2-A1A1-3600BBF923F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3E00617-8075-4009-A9A9-F2174EC9E3FE}" type="slidenum">
              <a:rPr kumimoji="1" lang="ja-JP" altLang="en-US" smtClean="0"/>
              <a:t>‹#›</a:t>
            </a:fld>
            <a:endParaRPr kumimoji="1" lang="ja-JP" altLang="en-US"/>
          </a:p>
        </p:txBody>
      </p:sp>
    </p:spTree>
    <p:extLst>
      <p:ext uri="{BB962C8B-B14F-4D97-AF65-F5344CB8AC3E}">
        <p14:creationId xmlns:p14="http://schemas.microsoft.com/office/powerpoint/2010/main" val="101662912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A47802-966F-4EE0-A7E2-2B01D0202026}"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kumimoji="1" lang="ja-JP" altLang="en-US"/>
              <a:t>なぜ、女性の健康対策が必要か</a:t>
            </a:r>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5A7A774-72D4-44AC-B813-E9AB798C7372}" type="slidenum">
              <a:rPr kumimoji="1" lang="ja-JP" altLang="en-US" smtClean="0"/>
              <a:t>‹#›</a:t>
            </a:fld>
            <a:endParaRPr kumimoji="1" lang="ja-JP" altLang="en-US"/>
          </a:p>
        </p:txBody>
      </p:sp>
    </p:spTree>
    <p:extLst>
      <p:ext uri="{BB962C8B-B14F-4D97-AF65-F5344CB8AC3E}">
        <p14:creationId xmlns:p14="http://schemas.microsoft.com/office/powerpoint/2010/main" val="4292333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a:t>
            </a:fld>
            <a:endParaRPr kumimoji="1" lang="ja-JP" altLang="en-US"/>
          </a:p>
        </p:txBody>
      </p:sp>
      <p:sp>
        <p:nvSpPr>
          <p:cNvPr id="5" name="フッター プレースホルダー 4">
            <a:extLst>
              <a:ext uri="{FF2B5EF4-FFF2-40B4-BE49-F238E27FC236}">
                <a16:creationId xmlns:a16="http://schemas.microsoft.com/office/drawing/2014/main" id="{E5C8AD45-0015-4DA9-924B-C061E3C0F085}"/>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68667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だから最近、社長が健康経営とか言い出してるのかな</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健康経営っていうと、メタボ対策や禁煙のイメージがあるけど</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それって男性の方が多い気が・・・</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そうなのよね</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10</a:t>
            </a:fld>
            <a:endParaRPr kumimoji="1" lang="ja-JP" altLang="en-US"/>
          </a:p>
        </p:txBody>
      </p:sp>
      <p:sp>
        <p:nvSpPr>
          <p:cNvPr id="5" name="フッター プレースホルダー 4">
            <a:extLst>
              <a:ext uri="{FF2B5EF4-FFF2-40B4-BE49-F238E27FC236}">
                <a16:creationId xmlns:a16="http://schemas.microsoft.com/office/drawing/2014/main" id="{46CAEE4A-F5DD-4655-BCEC-94282E6470DF}"/>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253817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健康に対する取り組みはこれまで、メタボ対策や禁煙等が中心でした。</a:t>
            </a:r>
            <a:endParaRPr lang="en-US" altLang="ja-JP" dirty="0"/>
          </a:p>
          <a:p>
            <a:r>
              <a:rPr lang="ja-JP" altLang="en-US" dirty="0"/>
              <a:t>しかし、女性と男性では健康の課題が異なります。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日本の全従業員数のうち、約</a:t>
            </a:r>
            <a:r>
              <a:rPr lang="en-US" altLang="ja-JP" dirty="0"/>
              <a:t>44</a:t>
            </a:r>
            <a:r>
              <a:rPr lang="ja-JP" altLang="en-US" dirty="0"/>
              <a:t>％ は女性です。</a:t>
            </a:r>
            <a:endParaRPr lang="en-US" altLang="ja-JP" dirty="0"/>
          </a:p>
          <a:p>
            <a:r>
              <a:rPr lang="ja-JP" altLang="en-US" dirty="0"/>
              <a:t>女性の健康に対する取り組みを増やすことが、企業の更なる活性化につながります。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11</a:t>
            </a:fld>
            <a:endParaRPr kumimoji="1" lang="ja-JP" altLang="en-US"/>
          </a:p>
        </p:txBody>
      </p:sp>
      <p:sp>
        <p:nvSpPr>
          <p:cNvPr id="5" name="フッター プレースホルダー 4">
            <a:extLst>
              <a:ext uri="{FF2B5EF4-FFF2-40B4-BE49-F238E27FC236}">
                <a16:creationId xmlns:a16="http://schemas.microsoft.com/office/drawing/2014/main" id="{B22CAAAE-546A-4E6F-97E3-0D9632A66038}"/>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10714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女性従業員の約</a:t>
            </a:r>
            <a:r>
              <a:rPr kumimoji="1" lang="en-US" altLang="ja-JP" b="0" dirty="0"/>
              <a:t>5</a:t>
            </a:r>
            <a:r>
              <a:rPr kumimoji="1" lang="ja-JP" altLang="en-US" b="0" dirty="0"/>
              <a:t>割が、</a:t>
            </a:r>
            <a:r>
              <a:rPr kumimoji="1" lang="ja-JP" altLang="en-US" b="0" dirty="0">
                <a:solidFill>
                  <a:schemeClr val="tx1"/>
                </a:solidFill>
              </a:rPr>
              <a:t>生理痛</a:t>
            </a:r>
            <a:r>
              <a:rPr kumimoji="1" lang="ja-JP" altLang="en-US" b="0" dirty="0"/>
              <a:t>や更年期障害、不妊治療など、女性特有の健康課題により勤務先で困った経験があると答えています。</a:t>
            </a:r>
          </a:p>
          <a:p>
            <a:r>
              <a:rPr kumimoji="1" lang="ja-JP" altLang="en-US" b="0" dirty="0"/>
              <a:t>これを放置すると、生産性の低下や突然の離職などにつながる可能性もあります。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12</a:t>
            </a:fld>
            <a:endParaRPr kumimoji="1" lang="ja-JP" altLang="en-US"/>
          </a:p>
        </p:txBody>
      </p:sp>
      <p:sp>
        <p:nvSpPr>
          <p:cNvPr id="5" name="フッター プレースホルダー 4">
            <a:extLst>
              <a:ext uri="{FF2B5EF4-FFF2-40B4-BE49-F238E27FC236}">
                <a16:creationId xmlns:a16="http://schemas.microsoft.com/office/drawing/2014/main" id="{52E30402-67C1-4C62-AB23-FA807557E597}"/>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166020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男性セリフ：</a:t>
            </a:r>
            <a:r>
              <a:rPr lang="ja-JP" altLang="en-US" sz="1200" dirty="0">
                <a:solidFill>
                  <a:schemeClr val="tx1"/>
                </a:solidFill>
              </a:rPr>
              <a:t>うちの会社も女性の健康対策、必要ですね。でも、何から手を付けたら・・・</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女性の健康について、まずは</a:t>
            </a:r>
            <a:r>
              <a:rPr lang="en-US" altLang="ja-JP" sz="1200" dirty="0">
                <a:solidFill>
                  <a:schemeClr val="tx1"/>
                </a:solidFill>
              </a:rPr>
              <a:t>『</a:t>
            </a:r>
            <a:r>
              <a:rPr lang="ja-JP" altLang="en-US" sz="1200" dirty="0">
                <a:solidFill>
                  <a:schemeClr val="tx1"/>
                </a:solidFill>
              </a:rPr>
              <a:t>知る</a:t>
            </a:r>
            <a:r>
              <a:rPr lang="en-US" altLang="ja-JP" sz="1200" dirty="0">
                <a:solidFill>
                  <a:schemeClr val="tx1"/>
                </a:solidFill>
              </a:rPr>
              <a:t>』</a:t>
            </a:r>
            <a:r>
              <a:rPr lang="ja-JP" altLang="en-US" sz="1200" dirty="0">
                <a:solidFill>
                  <a:schemeClr val="tx1"/>
                </a:solidFill>
              </a:rPr>
              <a:t>ことからじゃない？</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そうか、ちょっと勉強してみようかな</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13</a:t>
            </a:fld>
            <a:endParaRPr kumimoji="1" lang="ja-JP" altLang="en-US"/>
          </a:p>
        </p:txBody>
      </p:sp>
      <p:sp>
        <p:nvSpPr>
          <p:cNvPr id="5" name="フッター プレースホルダー 4">
            <a:extLst>
              <a:ext uri="{FF2B5EF4-FFF2-40B4-BE49-F238E27FC236}">
                <a16:creationId xmlns:a16="http://schemas.microsoft.com/office/drawing/2014/main" id="{4B22F175-6CD1-4A89-BAE3-3E3E4865C3CF}"/>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129228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14</a:t>
            </a:fld>
            <a:endParaRPr kumimoji="1" lang="ja-JP" altLang="en-US"/>
          </a:p>
        </p:txBody>
      </p:sp>
      <p:sp>
        <p:nvSpPr>
          <p:cNvPr id="5" name="フッター プレースホルダー 4">
            <a:extLst>
              <a:ext uri="{FF2B5EF4-FFF2-40B4-BE49-F238E27FC236}">
                <a16:creationId xmlns:a16="http://schemas.microsoft.com/office/drawing/2014/main" id="{E0BC31FD-4244-41F4-9966-843E812C984C}"/>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45364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女性の健康のこと、知る必要ありますか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2</a:t>
            </a:fld>
            <a:endParaRPr kumimoji="1" lang="ja-JP" altLang="en-US"/>
          </a:p>
        </p:txBody>
      </p:sp>
      <p:sp>
        <p:nvSpPr>
          <p:cNvPr id="5" name="フッター プレースホルダー 4">
            <a:extLst>
              <a:ext uri="{FF2B5EF4-FFF2-40B4-BE49-F238E27FC236}">
                <a16:creationId xmlns:a16="http://schemas.microsoft.com/office/drawing/2014/main" id="{40B7D122-3544-4F55-9395-3C978CABE2DB}"/>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86579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男性セリフ：おはようございます</a:t>
            </a:r>
            <a:endParaRPr lang="en-US" altLang="ja-JP" sz="1200" dirty="0">
              <a:solidFill>
                <a:schemeClr val="tx1"/>
              </a:solidFill>
            </a:endParaRPr>
          </a:p>
          <a:p>
            <a:endParaRPr kumimoji="1" lang="en-US" altLang="ja-JP" dirty="0"/>
          </a:p>
          <a:p>
            <a:r>
              <a:rPr kumimoji="1" lang="ja-JP" altLang="en-US" dirty="0"/>
              <a:t>女性セリフ：おはよう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今日は早いですね！</a:t>
            </a:r>
            <a:endParaRPr lang="en-US" altLang="ja-JP" sz="1200" dirty="0">
              <a:solidFill>
                <a:schemeClr val="tx1"/>
              </a:solidFill>
            </a:endParaRPr>
          </a:p>
          <a:p>
            <a:endParaRPr kumimoji="1" lang="en-US" altLang="ja-JP" dirty="0"/>
          </a:p>
          <a:p>
            <a:r>
              <a:rPr kumimoji="1" lang="ja-JP" altLang="en-US" dirty="0"/>
              <a:t>女性セリフ：</a:t>
            </a:r>
            <a:r>
              <a:rPr lang="ja-JP" altLang="en-US" sz="1200" dirty="0">
                <a:solidFill>
                  <a:schemeClr val="tx1"/>
                </a:solidFill>
              </a:rPr>
              <a:t>うん　今日は定時で帰るからね、よろしく</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了解です。今日は何かあるんですか</a:t>
            </a:r>
            <a:endParaRPr lang="en-US" altLang="ja-JP"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今日は</a:t>
            </a:r>
            <a:r>
              <a:rPr lang="en-US" altLang="ja-JP" sz="1200" dirty="0">
                <a:solidFill>
                  <a:schemeClr val="tx1"/>
                </a:solidFill>
              </a:rPr>
              <a:t>A</a:t>
            </a:r>
            <a:r>
              <a:rPr lang="ja-JP" altLang="en-US" sz="1200" dirty="0">
                <a:solidFill>
                  <a:schemeClr val="tx1"/>
                </a:solidFill>
              </a:rPr>
              <a:t>子さんの送別会なんだ</a:t>
            </a:r>
            <a:endParaRPr lang="en-US" altLang="ja-JP" sz="1200" dirty="0">
              <a:solidFill>
                <a:schemeClr val="tx1"/>
              </a:solidFill>
            </a:endParaRPr>
          </a:p>
          <a:p>
            <a:endParaRPr kumimoji="1" lang="en-US" altLang="ja-JP" dirty="0"/>
          </a:p>
          <a:p>
            <a:r>
              <a:rPr kumimoji="1" lang="ja-JP" altLang="en-US" dirty="0"/>
              <a:t>男性セリフ：えっ</a:t>
            </a: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3</a:t>
            </a:fld>
            <a:endParaRPr kumimoji="1" lang="ja-JP" altLang="en-US"/>
          </a:p>
        </p:txBody>
      </p:sp>
      <p:sp>
        <p:nvSpPr>
          <p:cNvPr id="5" name="フッター プレースホルダー 4">
            <a:extLst>
              <a:ext uri="{FF2B5EF4-FFF2-40B4-BE49-F238E27FC236}">
                <a16:creationId xmlns:a16="http://schemas.microsoft.com/office/drawing/2014/main" id="{02B69FE5-D94E-474D-BEC7-B4ADB7180EEE}"/>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198902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en-US" altLang="ja-JP" sz="1200" dirty="0">
                <a:solidFill>
                  <a:schemeClr val="tx1"/>
                </a:solidFill>
              </a:rPr>
              <a:t>A</a:t>
            </a:r>
            <a:r>
              <a:rPr lang="ja-JP" altLang="en-US" sz="1200" dirty="0">
                <a:solidFill>
                  <a:schemeClr val="tx1"/>
                </a:solidFill>
              </a:rPr>
              <a:t>子さんって、去年、あの大きい案件取ってきて、社長賞とった？</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女性セリフ：</a:t>
            </a:r>
            <a:r>
              <a:rPr lang="ja-JP" altLang="en-US" sz="1200" dirty="0">
                <a:solidFill>
                  <a:schemeClr val="tx1"/>
                </a:solidFill>
              </a:rPr>
              <a:t>そう、</a:t>
            </a:r>
            <a:r>
              <a:rPr lang="en-US" altLang="ja-JP" sz="1200" dirty="0">
                <a:solidFill>
                  <a:schemeClr val="tx1"/>
                </a:solidFill>
              </a:rPr>
              <a:t>A</a:t>
            </a:r>
            <a:r>
              <a:rPr lang="ja-JP" altLang="en-US" sz="1200" dirty="0">
                <a:solidFill>
                  <a:schemeClr val="tx1"/>
                </a:solidFill>
              </a:rPr>
              <a:t>子さん今月末で退職しちゃうのよね</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辞めちゃうんですか！貴重な人材が！しかし何でまた？</a:t>
            </a:r>
            <a:endParaRPr lang="en-US" altLang="ja-JP" sz="1200" dirty="0">
              <a:solidFill>
                <a:schemeClr val="tx1"/>
              </a:solidFill>
            </a:endParaRPr>
          </a:p>
          <a:p>
            <a:endParaRPr kumimoji="1" lang="en-US" altLang="ja-JP" dirty="0"/>
          </a:p>
          <a:p>
            <a:r>
              <a:rPr kumimoji="1" lang="ja-JP" altLang="en-US" dirty="0"/>
              <a:t>女性セリフ：</a:t>
            </a:r>
            <a:r>
              <a:rPr lang="ja-JP" altLang="en-US" sz="1200" dirty="0">
                <a:solidFill>
                  <a:schemeClr val="tx1"/>
                </a:solidFill>
              </a:rPr>
              <a:t>彼女もいろいろあってね、悩んだ末に仕事の方をあきらめたみたい（不妊治療と仕事の両立が、難しかったんだよね・・・）</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4</a:t>
            </a:fld>
            <a:endParaRPr kumimoji="1" lang="ja-JP" altLang="en-US"/>
          </a:p>
        </p:txBody>
      </p:sp>
      <p:sp>
        <p:nvSpPr>
          <p:cNvPr id="5" name="フッター プレースホルダー 4">
            <a:extLst>
              <a:ext uri="{FF2B5EF4-FFF2-40B4-BE49-F238E27FC236}">
                <a16:creationId xmlns:a16="http://schemas.microsoft.com/office/drawing/2014/main" id="{928DE865-3AFC-42AB-B17E-2AF80EC7BE87}"/>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201805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女性従業員の約</a:t>
            </a:r>
            <a:r>
              <a:rPr kumimoji="1" lang="en-US" altLang="ja-JP" dirty="0"/>
              <a:t>4</a:t>
            </a:r>
            <a:r>
              <a:rPr kumimoji="1" lang="ja-JP" altLang="en-US" dirty="0"/>
              <a:t>割が女性特有の健康課題などにより、</a:t>
            </a:r>
            <a:endParaRPr kumimoji="1" lang="en-US" altLang="ja-JP" dirty="0"/>
          </a:p>
          <a:p>
            <a:r>
              <a:rPr kumimoji="1" lang="ja-JP" altLang="en-US" dirty="0"/>
              <a:t>「職場で何かをあきらめなくてはならないと感じた経験」があると回答しています。</a:t>
            </a:r>
            <a:endParaRPr kumimoji="1" lang="en-US" altLang="ja-JP" dirty="0"/>
          </a:p>
          <a:p>
            <a:endParaRPr kumimoji="1" lang="en-US" altLang="ja-JP" dirty="0"/>
          </a:p>
          <a:p>
            <a:r>
              <a:rPr kumimoji="1" lang="ja-JP" altLang="en-US" dirty="0"/>
              <a:t>あきらめなくてはならないと感じたことの内容として、最も多いのが「正社員として働くこと」、次いで「昇進や責任の重い仕事につくこと」、「希望の職種を続けること」、「管理職になること」、「研修や留学、赴任などのキャリアアップにつなげること」と続いています。</a:t>
            </a:r>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5</a:t>
            </a:fld>
            <a:endParaRPr kumimoji="1" lang="ja-JP" altLang="en-US"/>
          </a:p>
        </p:txBody>
      </p:sp>
      <p:sp>
        <p:nvSpPr>
          <p:cNvPr id="5" name="フッター プレースホルダー 4">
            <a:extLst>
              <a:ext uri="{FF2B5EF4-FFF2-40B4-BE49-F238E27FC236}">
                <a16:creationId xmlns:a16="http://schemas.microsoft.com/office/drawing/2014/main" id="{83FC3020-0DF5-4EAC-B7D1-D702DC9E8BD6}"/>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0138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男性セリフ：</a:t>
            </a:r>
            <a:r>
              <a:rPr lang="ja-JP" altLang="en-US" sz="1200" b="0" dirty="0">
                <a:solidFill>
                  <a:schemeClr val="tx1"/>
                </a:solidFill>
              </a:rPr>
              <a:t>働く人の半分近くは女性なのに、そんなに困っている人がいるなんて</a:t>
            </a:r>
            <a:endParaRPr lang="en-US" altLang="ja-JP" sz="1200" b="0" dirty="0">
              <a:solidFill>
                <a:schemeClr val="tx1"/>
              </a:solidFill>
            </a:endParaRPr>
          </a:p>
          <a:p>
            <a:endParaRPr kumimoji="1" lang="en-US" altLang="ja-JP" dirty="0"/>
          </a:p>
          <a:p>
            <a:r>
              <a:rPr kumimoji="1" lang="ja-JP" altLang="en-US" dirty="0"/>
              <a:t>女性セリフ：</a:t>
            </a:r>
            <a:r>
              <a:rPr lang="ja-JP" altLang="en-US" sz="1200" b="0" dirty="0">
                <a:solidFill>
                  <a:schemeClr val="tx1"/>
                </a:solidFill>
              </a:rPr>
              <a:t>女性はライフステージごとにいろいろ変化があるのよ</a:t>
            </a:r>
            <a:endParaRPr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ライフステージって？</a:t>
            </a:r>
            <a:endParaRPr lang="en-US" altLang="ja-JP" sz="1200" dirty="0">
              <a:solidFill>
                <a:schemeClr val="tx1"/>
              </a:solidFill>
            </a:endParaRPr>
          </a:p>
          <a:p>
            <a:pPr defTabSz="1284288"/>
            <a:endParaRPr kumimoji="1" lang="en-US" altLang="ja-JP" dirty="0"/>
          </a:p>
          <a:p>
            <a:pPr defTabSz="1284288"/>
            <a:r>
              <a:rPr kumimoji="1" lang="ja-JP" altLang="en-US" dirty="0"/>
              <a:t>女性セリフ：</a:t>
            </a:r>
            <a:r>
              <a:rPr lang="ja-JP" altLang="en-US" sz="1200" b="0" dirty="0">
                <a:solidFill>
                  <a:schemeClr val="tx1"/>
                </a:solidFill>
              </a:rPr>
              <a:t>妊娠・出産とか、更年期とかそういうステージごとに、女性ホルモンの変化の波があって、心身ともに影響を受けるのよ</a:t>
            </a:r>
            <a:endParaRPr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男性セリフ：</a:t>
            </a:r>
            <a:r>
              <a:rPr lang="ja-JP" altLang="en-US" sz="1200" dirty="0">
                <a:solidFill>
                  <a:schemeClr val="tx1"/>
                </a:solidFill>
              </a:rPr>
              <a:t>ホルモンの変化の波？</a:t>
            </a:r>
            <a:endParaRPr lang="en-US"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C3DDF728-136D-4842-9AA7-E135C0DE7283}"/>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65995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女性は生涯を通じて女性ホルモンの影響を受けます。</a:t>
            </a:r>
            <a:endParaRPr kumimoji="1" lang="en-US" altLang="ja-JP" b="0" dirty="0"/>
          </a:p>
          <a:p>
            <a:r>
              <a:rPr kumimoji="1" lang="ja-JP" altLang="en-US" b="0" dirty="0"/>
              <a:t>毎月の</a:t>
            </a:r>
            <a:r>
              <a:rPr kumimoji="1" lang="ja-JP" altLang="en-US" b="0" dirty="0">
                <a:solidFill>
                  <a:schemeClr val="tx1"/>
                </a:solidFill>
              </a:rPr>
              <a:t>生理周期</a:t>
            </a:r>
            <a:r>
              <a:rPr kumimoji="1" lang="ja-JP" altLang="en-US" b="0" dirty="0"/>
              <a:t>の変動では、多くの女性が悩みを抱えています。</a:t>
            </a:r>
            <a:endParaRPr kumimoji="1" lang="en-US" altLang="ja-JP" b="0" dirty="0"/>
          </a:p>
          <a:p>
            <a:r>
              <a:rPr kumimoji="1" lang="ja-JP" altLang="en-US" b="0" dirty="0"/>
              <a:t>妊娠・出産期には、女性ホルモンの分泌が大きく増えて、出産すると急激に減少します。</a:t>
            </a:r>
            <a:endParaRPr kumimoji="1" lang="en-US" altLang="ja-JP" b="0" dirty="0"/>
          </a:p>
          <a:p>
            <a:r>
              <a:rPr kumimoji="1" lang="ja-JP" altLang="en-US" b="0" dirty="0"/>
              <a:t>あまりに急激な変化で産後うつになってしまう場合もあります。</a:t>
            </a:r>
            <a:endParaRPr kumimoji="1" lang="en-US" altLang="ja-JP" b="0" dirty="0"/>
          </a:p>
          <a:p>
            <a:r>
              <a:rPr kumimoji="1" lang="ja-JP" altLang="en-US" b="0" dirty="0"/>
              <a:t>更年期は男性にもありますが変化が緩やかなのに比べ、女性は急激に減少します。</a:t>
            </a:r>
            <a:endParaRPr kumimoji="1" lang="en-US" altLang="ja-JP" b="0" dirty="0"/>
          </a:p>
          <a:p>
            <a:r>
              <a:rPr kumimoji="1" lang="ja-JP" altLang="en-US" b="0" dirty="0"/>
              <a:t>このように、女性は一生を通じてホルモンの変化の波にさらされ、様々な心身の不調が引き起こされるのです。</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7</a:t>
            </a:fld>
            <a:endParaRPr kumimoji="1" lang="ja-JP" altLang="en-US"/>
          </a:p>
        </p:txBody>
      </p:sp>
      <p:sp>
        <p:nvSpPr>
          <p:cNvPr id="5" name="フッター プレースホルダー 4">
            <a:extLst>
              <a:ext uri="{FF2B5EF4-FFF2-40B4-BE49-F238E27FC236}">
                <a16:creationId xmlns:a16="http://schemas.microsoft.com/office/drawing/2014/main" id="{0EE5C49E-73AA-4622-BAD2-A06CF373314E}"/>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91470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1284288"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rPr>
              <a:t>女性セリフ：</a:t>
            </a:r>
            <a:r>
              <a:rPr lang="ja-JP" altLang="en-US" sz="1200" b="0" dirty="0">
                <a:solidFill>
                  <a:schemeClr val="tx1"/>
                </a:solidFill>
              </a:rPr>
              <a:t>私も更年期が心配なんだよね。母が更年期の時、寝込んでいたから</a:t>
            </a: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rPr>
              <a:t>男性セリフ：そういえば僕の妻も、生理痛が重いって辛そうに出勤するんですよ・・・</a:t>
            </a: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rPr>
              <a:t>女性セリフ：心配だね。病院行ってる？</a:t>
            </a:r>
            <a:endParaRPr lang="en-US" altLang="ja-JP" sz="1200" b="0" dirty="0">
              <a:solidFill>
                <a:schemeClr val="tx1"/>
              </a:solidFill>
            </a:endParaRPr>
          </a:p>
          <a:p>
            <a:endParaRPr lang="en-US" altLang="ja-JP" sz="1200" b="0" dirty="0">
              <a:solidFill>
                <a:schemeClr val="tx1"/>
              </a:solidFill>
            </a:endParaRPr>
          </a:p>
          <a:p>
            <a:r>
              <a:rPr lang="ja-JP" altLang="en-US" sz="1200" b="0" dirty="0">
                <a:solidFill>
                  <a:schemeClr val="tx1"/>
                </a:solidFill>
              </a:rPr>
              <a:t>男性セリフ：市販薬で何とかしているみたい。体調悪い日に無理に出勤して、仕事になるのかな・・・</a:t>
            </a: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endParaRPr lang="en-US" altLang="ja-JP" sz="1200" b="0" dirty="0">
              <a:solidFill>
                <a:schemeClr val="tx1"/>
              </a:solidFill>
            </a:endParaRPr>
          </a:p>
          <a:p>
            <a:pPr marL="0" marR="0" lvl="0" indent="0" algn="l" defTabSz="1284288"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rPr>
              <a:t>女性セリフ：そうよね</a:t>
            </a:r>
            <a:endParaRPr lang="en-US" altLang="ja-JP" sz="1200" b="0" dirty="0">
              <a:solidFill>
                <a:schemeClr val="tx1"/>
              </a:solidFill>
            </a:endParaRPr>
          </a:p>
          <a:p>
            <a:pPr defTabSz="1284288"/>
            <a:endParaRPr lang="en-US" altLang="ja-JP" sz="1200" b="0" dirty="0">
              <a:solidFill>
                <a:schemeClr val="tx1"/>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8</a:t>
            </a:fld>
            <a:endParaRPr kumimoji="1" lang="ja-JP" altLang="en-US"/>
          </a:p>
        </p:txBody>
      </p:sp>
      <p:sp>
        <p:nvSpPr>
          <p:cNvPr id="5" name="フッター プレースホルダー 4">
            <a:extLst>
              <a:ext uri="{FF2B5EF4-FFF2-40B4-BE49-F238E27FC236}">
                <a16:creationId xmlns:a16="http://schemas.microsoft.com/office/drawing/2014/main" id="{774EC153-988B-4241-A66A-D1A9B46443C4}"/>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94118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女性特有の</a:t>
            </a:r>
            <a:r>
              <a:rPr kumimoji="1" lang="ja-JP" altLang="en-US" b="0" dirty="0">
                <a:solidFill>
                  <a:schemeClr val="tx1"/>
                </a:solidFill>
              </a:rPr>
              <a:t>生理関連</a:t>
            </a:r>
            <a:r>
              <a:rPr kumimoji="1" lang="ja-JP" altLang="en-US" b="0" dirty="0"/>
              <a:t>の症状による労働損失は、</a:t>
            </a:r>
            <a:r>
              <a:rPr kumimoji="1" lang="en-US" altLang="ja-JP" b="0" dirty="0"/>
              <a:t>4,911</a:t>
            </a:r>
            <a:r>
              <a:rPr kumimoji="1" lang="ja-JP" altLang="en-US" b="0" dirty="0"/>
              <a:t>億円と試算されています。</a:t>
            </a:r>
            <a:endParaRPr kumimoji="1" lang="en-US" altLang="ja-JP" b="0" dirty="0"/>
          </a:p>
          <a:p>
            <a:r>
              <a:rPr kumimoji="1" lang="ja-JP" altLang="en-US" b="0" dirty="0"/>
              <a:t>女性の健康課題に対応し、女性が働きやすい職場環境の整備を進めることが</a:t>
            </a:r>
            <a:endParaRPr kumimoji="1" lang="en-US" altLang="ja-JP" b="0" dirty="0"/>
          </a:p>
          <a:p>
            <a:r>
              <a:rPr kumimoji="1" lang="ja-JP" altLang="en-US" b="0" dirty="0"/>
              <a:t>生産性向上や企業業績向上に結びつくと考えられています。</a:t>
            </a:r>
            <a:endParaRPr kumimoji="1" lang="en-US" altLang="ja-JP" b="0" dirty="0"/>
          </a:p>
          <a:p>
            <a:endParaRPr kumimoji="1" lang="en-US" altLang="ja-JP" b="0" dirty="0"/>
          </a:p>
        </p:txBody>
      </p:sp>
      <p:sp>
        <p:nvSpPr>
          <p:cNvPr id="4" name="スライド番号プレースホルダー 3"/>
          <p:cNvSpPr>
            <a:spLocks noGrp="1"/>
          </p:cNvSpPr>
          <p:nvPr>
            <p:ph type="sldNum" sz="quarter" idx="5"/>
          </p:nvPr>
        </p:nvSpPr>
        <p:spPr/>
        <p:txBody>
          <a:bodyPr/>
          <a:lstStyle/>
          <a:p>
            <a:fld id="{45A7A774-72D4-44AC-B813-E9AB798C7372}" type="slidenum">
              <a:rPr kumimoji="1" lang="ja-JP" altLang="en-US" smtClean="0"/>
              <a:t>9</a:t>
            </a:fld>
            <a:endParaRPr kumimoji="1" lang="ja-JP" altLang="en-US"/>
          </a:p>
        </p:txBody>
      </p:sp>
      <p:sp>
        <p:nvSpPr>
          <p:cNvPr id="5" name="フッター プレースホルダー 4">
            <a:extLst>
              <a:ext uri="{FF2B5EF4-FFF2-40B4-BE49-F238E27FC236}">
                <a16:creationId xmlns:a16="http://schemas.microsoft.com/office/drawing/2014/main" id="{968F72CA-C093-4D0D-B080-8F89A8E7EC86}"/>
              </a:ext>
            </a:extLst>
          </p:cNvPr>
          <p:cNvSpPr>
            <a:spLocks noGrp="1"/>
          </p:cNvSpPr>
          <p:nvPr>
            <p:ph type="ftr" sz="quarter" idx="4"/>
          </p:nvPr>
        </p:nvSpPr>
        <p:spPr/>
        <p:txBody>
          <a:bodyPr/>
          <a:lstStyle/>
          <a:p>
            <a:r>
              <a:rPr kumimoji="1" lang="ja-JP" altLang="en-US"/>
              <a:t>なぜ、女性の健康対策が必要か</a:t>
            </a:r>
          </a:p>
        </p:txBody>
      </p:sp>
    </p:spTree>
    <p:extLst>
      <p:ext uri="{BB962C8B-B14F-4D97-AF65-F5344CB8AC3E}">
        <p14:creationId xmlns:p14="http://schemas.microsoft.com/office/powerpoint/2010/main" val="303399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8931C4F-4856-43FB-8A61-A793F61EF35D}"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43597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D61FF3-3133-417F-A251-A779FBB0B0C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4939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F29388-0B3E-4938-A85C-DB32AADCA215}"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88222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925B84-33D8-4626-B66A-E61E113BB76D}"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87606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47FC0D7-E0B5-432E-AE60-FA7E248171A4}" type="datetime1">
              <a:rPr kumimoji="1" lang="ja-JP" altLang="en-US" smtClean="0"/>
              <a:t>2022/2/14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3651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1E071F-6C3E-4798-8CC1-216E7F0800BE}"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68890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3F3FA5C-9321-4136-91A6-EE0E40276003}" type="datetime1">
              <a:rPr kumimoji="1" lang="ja-JP" altLang="en-US" smtClean="0"/>
              <a:t>2022/2/14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25596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FB0051-C3D3-4025-9F04-D62D1E37D8B9}" type="datetime1">
              <a:rPr kumimoji="1" lang="ja-JP" altLang="en-US" smtClean="0"/>
              <a:t>2022/2/14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405901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8A05D-6825-4D9C-B64E-DB74A15AA142}" type="datetime1">
              <a:rPr kumimoji="1" lang="ja-JP" altLang="en-US" smtClean="0"/>
              <a:t>2022/2/14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35287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4250C0-C1A5-4D3C-A391-DFD742EDF5CC}"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217098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5EA01BF-8E0B-4A1B-A960-1EDD331E075F}" type="datetime1">
              <a:rPr kumimoji="1" lang="ja-JP" altLang="en-US" smtClean="0"/>
              <a:t>2022/2/14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205673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B7F52-F082-484B-8EA8-23FDC7FA7EB9}" type="datetime1">
              <a:rPr kumimoji="1" lang="ja-JP" altLang="en-US" smtClean="0"/>
              <a:t>2022/2/14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63154-69CA-4A83-A13A-C6F6E6481852}" type="slidenum">
              <a:rPr kumimoji="1" lang="ja-JP" altLang="en-US" smtClean="0"/>
              <a:t>‹#›</a:t>
            </a:fld>
            <a:endParaRPr kumimoji="1" lang="ja-JP" altLang="en-US"/>
          </a:p>
        </p:txBody>
      </p:sp>
    </p:spTree>
    <p:extLst>
      <p:ext uri="{BB962C8B-B14F-4D97-AF65-F5344CB8AC3E}">
        <p14:creationId xmlns:p14="http://schemas.microsoft.com/office/powerpoint/2010/main" val="13646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6EA3F6A2-4DCC-4FE7-AB0A-2E4ECBD84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865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72E7D702-9C52-4613-9837-6C280F39E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1899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棒グラフ&#10;&#10;自動的に生成された説明">
            <a:extLst>
              <a:ext uri="{FF2B5EF4-FFF2-40B4-BE49-F238E27FC236}">
                <a16:creationId xmlns:a16="http://schemas.microsoft.com/office/drawing/2014/main" id="{E58D7B70-8C73-4A3A-A51C-D0469371B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253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ダイアグラム, 円グラフ&#10;&#10;自動的に生成された説明">
            <a:extLst>
              <a:ext uri="{FF2B5EF4-FFF2-40B4-BE49-F238E27FC236}">
                <a16:creationId xmlns:a16="http://schemas.microsoft.com/office/drawing/2014/main" id="{A141AE57-195D-46FF-B7A8-012FBB111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037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 テキスト&#10;&#10;自動的に生成された説明">
            <a:extLst>
              <a:ext uri="{FF2B5EF4-FFF2-40B4-BE49-F238E27FC236}">
                <a16:creationId xmlns:a16="http://schemas.microsoft.com/office/drawing/2014/main" id="{C3F5FAF3-0D7D-4B47-BA6C-34F856E20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025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CEA87302-FCC1-4941-821C-2C072D0A0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977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DFBB6F59-6254-4B08-AF6A-E6F5EB587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6711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7CCF2EF8-2C7F-40AD-91D0-7BEB770AA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704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中程度の精度で自動的に生成された説明">
            <a:extLst>
              <a:ext uri="{FF2B5EF4-FFF2-40B4-BE49-F238E27FC236}">
                <a16:creationId xmlns:a16="http://schemas.microsoft.com/office/drawing/2014/main" id="{3B104FE2-2C11-49C7-9569-FBB427326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112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円グラフ&#10;&#10;自動的に生成された説明">
            <a:extLst>
              <a:ext uri="{FF2B5EF4-FFF2-40B4-BE49-F238E27FC236}">
                <a16:creationId xmlns:a16="http://schemas.microsoft.com/office/drawing/2014/main" id="{F758ED7F-19E1-417A-A30D-1E841559D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44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70334490-129F-473E-A532-98E2E4CE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9881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88314EDA-DF73-47E5-BAA8-D935C89EB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065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978170DF-FB26-4E0C-B8CF-26E2274B8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894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73040597-C1F6-4AB0-8565-FE61665AE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4647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3178</TotalTime>
  <Words>970</Words>
  <Application>Microsoft Office PowerPoint</Application>
  <PresentationFormat>画面に合わせる (4:3)</PresentationFormat>
  <Paragraphs>98</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近藤</dc:creator>
  <cp:lastModifiedBy>yamanaka</cp:lastModifiedBy>
  <cp:revision>151</cp:revision>
  <cp:lastPrinted>2022-02-09T05:34:05Z</cp:lastPrinted>
  <dcterms:created xsi:type="dcterms:W3CDTF">2021-06-30T14:16:46Z</dcterms:created>
  <dcterms:modified xsi:type="dcterms:W3CDTF">2022-02-14T04:58:59Z</dcterms:modified>
</cp:coreProperties>
</file>