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99"/>
  </p:notesMasterIdLst>
  <p:handoutMasterIdLst>
    <p:handoutMasterId r:id="rId100"/>
  </p:handoutMasterIdLst>
  <p:sldIdLst>
    <p:sldId id="988" r:id="rId4"/>
    <p:sldId id="1053" r:id="rId5"/>
    <p:sldId id="990" r:id="rId6"/>
    <p:sldId id="959" r:id="rId7"/>
    <p:sldId id="1052" r:id="rId8"/>
    <p:sldId id="960" r:id="rId9"/>
    <p:sldId id="961" r:id="rId10"/>
    <p:sldId id="962" r:id="rId11"/>
    <p:sldId id="963" r:id="rId12"/>
    <p:sldId id="964" r:id="rId13"/>
    <p:sldId id="965" r:id="rId14"/>
    <p:sldId id="966" r:id="rId15"/>
    <p:sldId id="967" r:id="rId16"/>
    <p:sldId id="968" r:id="rId17"/>
    <p:sldId id="969" r:id="rId18"/>
    <p:sldId id="991" r:id="rId19"/>
    <p:sldId id="970" r:id="rId20"/>
    <p:sldId id="971" r:id="rId21"/>
    <p:sldId id="972" r:id="rId22"/>
    <p:sldId id="973" r:id="rId23"/>
    <p:sldId id="974" r:id="rId24"/>
    <p:sldId id="975" r:id="rId25"/>
    <p:sldId id="976" r:id="rId26"/>
    <p:sldId id="977" r:id="rId27"/>
    <p:sldId id="978" r:id="rId28"/>
    <p:sldId id="979" r:id="rId29"/>
    <p:sldId id="980" r:id="rId30"/>
    <p:sldId id="981" r:id="rId31"/>
    <p:sldId id="992" r:id="rId32"/>
    <p:sldId id="982" r:id="rId33"/>
    <p:sldId id="983" r:id="rId34"/>
    <p:sldId id="984" r:id="rId35"/>
    <p:sldId id="985" r:id="rId36"/>
    <p:sldId id="986" r:id="rId37"/>
    <p:sldId id="987" r:id="rId38"/>
    <p:sldId id="997" r:id="rId39"/>
    <p:sldId id="998" r:id="rId40"/>
    <p:sldId id="999" r:id="rId41"/>
    <p:sldId id="1000" r:id="rId42"/>
    <p:sldId id="1001" r:id="rId43"/>
    <p:sldId id="1002" r:id="rId44"/>
    <p:sldId id="1003" r:id="rId45"/>
    <p:sldId id="1004" r:id="rId46"/>
    <p:sldId id="1005" r:id="rId47"/>
    <p:sldId id="1006" r:id="rId48"/>
    <p:sldId id="1007" r:id="rId49"/>
    <p:sldId id="1008" r:id="rId50"/>
    <p:sldId id="1009" r:id="rId51"/>
    <p:sldId id="1010" r:id="rId52"/>
    <p:sldId id="1011" r:id="rId53"/>
    <p:sldId id="1012" r:id="rId54"/>
    <p:sldId id="993" r:id="rId55"/>
    <p:sldId id="1013" r:id="rId56"/>
    <p:sldId id="1014" r:id="rId57"/>
    <p:sldId id="1015" r:id="rId58"/>
    <p:sldId id="1016" r:id="rId59"/>
    <p:sldId id="1017" r:id="rId60"/>
    <p:sldId id="1018" r:id="rId61"/>
    <p:sldId id="1019" r:id="rId62"/>
    <p:sldId id="1020" r:id="rId63"/>
    <p:sldId id="1021" r:id="rId64"/>
    <p:sldId id="1022" r:id="rId65"/>
    <p:sldId id="1023" r:id="rId66"/>
    <p:sldId id="1024" r:id="rId67"/>
    <p:sldId id="1025" r:id="rId68"/>
    <p:sldId id="994" r:id="rId69"/>
    <p:sldId id="1026" r:id="rId70"/>
    <p:sldId id="1027" r:id="rId71"/>
    <p:sldId id="1028" r:id="rId72"/>
    <p:sldId id="1029" r:id="rId73"/>
    <p:sldId id="1030" r:id="rId74"/>
    <p:sldId id="1031" r:id="rId75"/>
    <p:sldId id="1032" r:id="rId76"/>
    <p:sldId id="1033" r:id="rId77"/>
    <p:sldId id="1034" r:id="rId78"/>
    <p:sldId id="1035" r:id="rId79"/>
    <p:sldId id="1036" r:id="rId80"/>
    <p:sldId id="995" r:id="rId81"/>
    <p:sldId id="1037" r:id="rId82"/>
    <p:sldId id="1038" r:id="rId83"/>
    <p:sldId id="1039" r:id="rId84"/>
    <p:sldId id="1040" r:id="rId85"/>
    <p:sldId id="1041" r:id="rId86"/>
    <p:sldId id="1042" r:id="rId87"/>
    <p:sldId id="1043" r:id="rId88"/>
    <p:sldId id="1044" r:id="rId89"/>
    <p:sldId id="996" r:id="rId90"/>
    <p:sldId id="1045" r:id="rId91"/>
    <p:sldId id="1046" r:id="rId92"/>
    <p:sldId id="1047" r:id="rId93"/>
    <p:sldId id="1048" r:id="rId94"/>
    <p:sldId id="1049" r:id="rId95"/>
    <p:sldId id="1050" r:id="rId96"/>
    <p:sldId id="1051" r:id="rId97"/>
    <p:sldId id="915" r:id="rId9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naka" initials="y" lastIdx="3" clrIdx="0">
    <p:extLst>
      <p:ext uri="{19B8F6BF-5375-455C-9EA6-DF929625EA0E}">
        <p15:presenceInfo xmlns:p15="http://schemas.microsoft.com/office/powerpoint/2012/main" userId="yamanaka" providerId="None"/>
      </p:ext>
    </p:extLst>
  </p:cmAuthor>
  <p:cmAuthor id="2" name="oyama" initials="o" lastIdx="2" clrIdx="1">
    <p:extLst>
      <p:ext uri="{19B8F6BF-5375-455C-9EA6-DF929625EA0E}">
        <p15:presenceInfo xmlns:p15="http://schemas.microsoft.com/office/powerpoint/2012/main" userId="oy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5" autoAdjust="0"/>
    <p:restoredTop sz="55440" autoAdjust="0"/>
  </p:normalViewPr>
  <p:slideViewPr>
    <p:cSldViewPr snapToGrid="0">
      <p:cViewPr varScale="1">
        <p:scale>
          <a:sx n="62" d="100"/>
          <a:sy n="62" d="100"/>
        </p:scale>
        <p:origin x="2616" y="60"/>
      </p:cViewPr>
      <p:guideLst/>
    </p:cSldViewPr>
  </p:slideViewPr>
  <p:notesTextViewPr>
    <p:cViewPr>
      <p:scale>
        <a:sx n="150" d="100"/>
        <a:sy n="150" d="100"/>
      </p:scale>
      <p:origin x="0" y="0"/>
    </p:cViewPr>
  </p:notesTextViewPr>
  <p:notesViewPr>
    <p:cSldViewPr snapToGrid="0" showGuides="1">
      <p:cViewPr>
        <p:scale>
          <a:sx n="100" d="100"/>
          <a:sy n="100" d="100"/>
        </p:scale>
        <p:origin x="3552" y="-4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6765853-C99F-4C49-8B96-4BDF6F3B0F57}"/>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FFBF1CB-38C3-4F89-9EAE-F6CAE392A53F}"/>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2DCB3CE-427E-4D42-9EDD-42271B8E1CF8}" type="datetimeFigureOut">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7C73B455-CF7B-43CC-90D8-FCC6D792A860}"/>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kumimoji="1" lang="ja-JP" altLang="en-US"/>
              <a:t>働く女性の健康支援</a:t>
            </a:r>
          </a:p>
        </p:txBody>
      </p:sp>
      <p:sp>
        <p:nvSpPr>
          <p:cNvPr id="5" name="スライド番号プレースホルダー 4">
            <a:extLst>
              <a:ext uri="{FF2B5EF4-FFF2-40B4-BE49-F238E27FC236}">
                <a16:creationId xmlns:a16="http://schemas.microsoft.com/office/drawing/2014/main" id="{6BEA7BD8-89CF-410B-B521-28AC5F6B337D}"/>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2E7F4304-2D59-4F53-B631-2577E939047D}" type="slidenum">
              <a:rPr kumimoji="1" lang="ja-JP" altLang="en-US" smtClean="0"/>
              <a:t>‹#›</a:t>
            </a:fld>
            <a:endParaRPr kumimoji="1" lang="ja-JP" altLang="en-US"/>
          </a:p>
        </p:txBody>
      </p:sp>
    </p:spTree>
    <p:extLst>
      <p:ext uri="{BB962C8B-B14F-4D97-AF65-F5344CB8AC3E}">
        <p14:creationId xmlns:p14="http://schemas.microsoft.com/office/powerpoint/2010/main" val="15988175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A47802-966F-4EE0-A7E2-2B01D0202026}"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kumimoji="1" lang="ja-JP" altLang="en-US"/>
              <a:t>働く女性の健康支援</a:t>
            </a:r>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5A7A774-72D4-44AC-B813-E9AB798C7372}" type="slidenum">
              <a:rPr kumimoji="1" lang="ja-JP" altLang="en-US" smtClean="0"/>
              <a:t>‹#›</a:t>
            </a:fld>
            <a:endParaRPr kumimoji="1" lang="ja-JP" altLang="en-US"/>
          </a:p>
        </p:txBody>
      </p:sp>
    </p:spTree>
    <p:extLst>
      <p:ext uri="{BB962C8B-B14F-4D97-AF65-F5344CB8AC3E}">
        <p14:creationId xmlns:p14="http://schemas.microsoft.com/office/powerpoint/2010/main" val="4292333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a:t>
            </a:fld>
            <a:endParaRPr kumimoji="1" lang="ja-JP" altLang="en-US"/>
          </a:p>
        </p:txBody>
      </p:sp>
      <p:sp>
        <p:nvSpPr>
          <p:cNvPr id="5" name="フッター プレースホルダー 4">
            <a:extLst>
              <a:ext uri="{FF2B5EF4-FFF2-40B4-BE49-F238E27FC236}">
                <a16:creationId xmlns:a16="http://schemas.microsoft.com/office/drawing/2014/main" id="{F0A2B68E-A54E-422A-9FD4-0357BEF9252C}"/>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66403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284288"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女性セリフ：</a:t>
            </a:r>
            <a:r>
              <a:rPr lang="ja-JP" altLang="en-US" sz="1200" dirty="0">
                <a:solidFill>
                  <a:schemeClr val="tx1"/>
                </a:solidFill>
              </a:rPr>
              <a:t>私も更年期が心配なんだよね。母が更年期の時、寝込んでいたから</a:t>
            </a:r>
            <a:endParaRPr lang="en-US" altLang="ja-JP" sz="120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男性セリフ：そういえば僕の妻も、</a:t>
            </a:r>
            <a:r>
              <a:rPr lang="ja-JP" altLang="en-US" sz="1200" b="0" dirty="0">
                <a:solidFill>
                  <a:schemeClr val="tx1"/>
                </a:solidFill>
              </a:rPr>
              <a:t>生理痛</a:t>
            </a:r>
            <a:r>
              <a:rPr lang="ja-JP" altLang="en-US" sz="1200" dirty="0">
                <a:solidFill>
                  <a:schemeClr val="tx1"/>
                </a:solidFill>
              </a:rPr>
              <a:t>が重いって辛そうに出勤するんですよ・・・</a:t>
            </a:r>
            <a:endParaRPr lang="en-US" altLang="ja-JP" sz="120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女性セリフ：心配だね。病院行ってる？</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男性セリフ：市販薬で何とかしているみたい。体調悪い日に無理に出勤して、仕事になるのかな・・・</a:t>
            </a:r>
            <a:endParaRPr lang="en-US" altLang="ja-JP" sz="120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女性セリフ：そうよね</a:t>
            </a:r>
            <a:endParaRPr lang="en-US" altLang="ja-JP" sz="1200" dirty="0">
              <a:solidFill>
                <a:schemeClr val="tx1"/>
              </a:solidFill>
            </a:endParaRPr>
          </a:p>
          <a:p>
            <a:pPr defTabSz="1284288"/>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10</a:t>
            </a:fld>
            <a:endParaRPr kumimoji="1" lang="ja-JP" altLang="en-US"/>
          </a:p>
        </p:txBody>
      </p:sp>
      <p:sp>
        <p:nvSpPr>
          <p:cNvPr id="5" name="フッター プレースホルダー 4">
            <a:extLst>
              <a:ext uri="{FF2B5EF4-FFF2-40B4-BE49-F238E27FC236}">
                <a16:creationId xmlns:a16="http://schemas.microsoft.com/office/drawing/2014/main" id="{84D3AC23-5D58-45FD-AC21-4D371C333569}"/>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33198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女性特有の</a:t>
            </a:r>
            <a:r>
              <a:rPr kumimoji="1" lang="ja-JP" altLang="en-US" b="0" dirty="0">
                <a:solidFill>
                  <a:schemeClr val="tx1"/>
                </a:solidFill>
              </a:rPr>
              <a:t>生理関連</a:t>
            </a:r>
            <a:r>
              <a:rPr kumimoji="1" lang="ja-JP" altLang="en-US" dirty="0"/>
              <a:t>の症状による労働損失は、</a:t>
            </a:r>
            <a:r>
              <a:rPr kumimoji="1" lang="en-US" altLang="ja-JP" dirty="0"/>
              <a:t>4,911</a:t>
            </a:r>
            <a:r>
              <a:rPr kumimoji="1" lang="ja-JP" altLang="en-US" dirty="0"/>
              <a:t>億円と試算されています。</a:t>
            </a:r>
            <a:endParaRPr kumimoji="1" lang="en-US" altLang="ja-JP" dirty="0"/>
          </a:p>
          <a:p>
            <a:r>
              <a:rPr kumimoji="1" lang="ja-JP" altLang="en-US" dirty="0"/>
              <a:t>女性の健康課題に対応し、女性が働きやすい職場環境の整備を進めることが</a:t>
            </a:r>
            <a:endParaRPr kumimoji="1" lang="en-US" altLang="ja-JP" dirty="0"/>
          </a:p>
          <a:p>
            <a:r>
              <a:rPr kumimoji="1" lang="ja-JP" altLang="en-US" dirty="0"/>
              <a:t>生産性向上や企業業績向上に結びつくと考えられています。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11</a:t>
            </a:fld>
            <a:endParaRPr kumimoji="1" lang="ja-JP" altLang="en-US"/>
          </a:p>
        </p:txBody>
      </p:sp>
      <p:sp>
        <p:nvSpPr>
          <p:cNvPr id="5" name="フッター プレースホルダー 4">
            <a:extLst>
              <a:ext uri="{FF2B5EF4-FFF2-40B4-BE49-F238E27FC236}">
                <a16:creationId xmlns:a16="http://schemas.microsoft.com/office/drawing/2014/main" id="{8ADBF0F8-3640-4D90-A545-86B36675F23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40239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だから最近、社長が健康経営とか言い出してるのかな</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健康経営っていうと、メタボ対策や禁煙のイメージがあるけど</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それって男性の方が多い気が・・・</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そうなのよね</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12</a:t>
            </a:fld>
            <a:endParaRPr kumimoji="1" lang="ja-JP" altLang="en-US"/>
          </a:p>
        </p:txBody>
      </p:sp>
      <p:sp>
        <p:nvSpPr>
          <p:cNvPr id="5" name="フッター プレースホルダー 4">
            <a:extLst>
              <a:ext uri="{FF2B5EF4-FFF2-40B4-BE49-F238E27FC236}">
                <a16:creationId xmlns:a16="http://schemas.microsoft.com/office/drawing/2014/main" id="{31608822-A055-413B-AACA-0F307C678403}"/>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93621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rPr>
              <a:t>健康に対する取り組みはこれまで、メタボ対策や禁煙等が中心でした。</a:t>
            </a:r>
            <a:endParaRPr lang="en-US" altLang="ja-JP" dirty="0">
              <a:solidFill>
                <a:schemeClr val="tx1"/>
              </a:solidFill>
            </a:endParaRPr>
          </a:p>
          <a:p>
            <a:r>
              <a:rPr lang="ja-JP" altLang="en-US" dirty="0">
                <a:solidFill>
                  <a:schemeClr val="tx1"/>
                </a:solidFill>
              </a:rPr>
              <a:t>しかし、女性と男性では健康の課題が異なります。</a:t>
            </a:r>
            <a:endParaRPr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日本の全従業員数のうち、約</a:t>
            </a:r>
            <a:r>
              <a:rPr lang="en-US" altLang="ja-JP" dirty="0">
                <a:solidFill>
                  <a:schemeClr val="tx1"/>
                </a:solidFill>
              </a:rPr>
              <a:t>44</a:t>
            </a:r>
            <a:r>
              <a:rPr lang="ja-JP" altLang="en-US" dirty="0">
                <a:solidFill>
                  <a:schemeClr val="tx1"/>
                </a:solidFill>
              </a:rPr>
              <a:t>％ は女性です。</a:t>
            </a:r>
            <a:endParaRPr lang="en-US" altLang="ja-JP" dirty="0">
              <a:solidFill>
                <a:schemeClr val="tx1"/>
              </a:solidFill>
            </a:endParaRPr>
          </a:p>
          <a:p>
            <a:r>
              <a:rPr lang="ja-JP" altLang="en-US" dirty="0">
                <a:solidFill>
                  <a:schemeClr val="tx1"/>
                </a:solidFill>
              </a:rPr>
              <a:t>女性の健康に対する取り組みを増やすことが、企業の更なる活性化につながります。</a:t>
            </a:r>
            <a:endParaRPr kumimoji="1" lang="en-US" altLang="ja-JP" dirty="0">
              <a:solidFill>
                <a:schemeClr val="tx1"/>
              </a:solidFill>
            </a:endParaRPr>
          </a:p>
          <a:p>
            <a:endParaRPr kumimoji="1" lang="en-US" altLang="ja-JP" dirty="0">
              <a:solidFill>
                <a:schemeClr val="tx1"/>
              </a:solidFill>
            </a:endParaRPr>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13</a:t>
            </a:fld>
            <a:endParaRPr kumimoji="1" lang="ja-JP" altLang="en-US"/>
          </a:p>
        </p:txBody>
      </p:sp>
      <p:sp>
        <p:nvSpPr>
          <p:cNvPr id="5" name="フッター プレースホルダー 4">
            <a:extLst>
              <a:ext uri="{FF2B5EF4-FFF2-40B4-BE49-F238E27FC236}">
                <a16:creationId xmlns:a16="http://schemas.microsoft.com/office/drawing/2014/main" id="{BDE43F10-9990-4A9C-8DA7-9F64CD6BA75B}"/>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70463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女性従業員の約</a:t>
            </a:r>
            <a:r>
              <a:rPr kumimoji="1" lang="en-US" altLang="ja-JP" dirty="0">
                <a:solidFill>
                  <a:schemeClr val="tx1"/>
                </a:solidFill>
              </a:rPr>
              <a:t>5</a:t>
            </a:r>
            <a:r>
              <a:rPr kumimoji="1" lang="ja-JP" altLang="en-US" dirty="0">
                <a:solidFill>
                  <a:schemeClr val="tx1"/>
                </a:solidFill>
              </a:rPr>
              <a:t>割が、</a:t>
            </a:r>
            <a:r>
              <a:rPr kumimoji="1" lang="ja-JP" altLang="en-US" b="0" dirty="0">
                <a:solidFill>
                  <a:schemeClr val="tx1"/>
                </a:solidFill>
              </a:rPr>
              <a:t>生理痛</a:t>
            </a:r>
            <a:r>
              <a:rPr kumimoji="1" lang="ja-JP" altLang="en-US" dirty="0">
                <a:solidFill>
                  <a:schemeClr val="tx1"/>
                </a:solidFill>
              </a:rPr>
              <a:t>や更年期障害、不妊治療など、女性特有の健康課題により勤務先で困った経験があると答えています。</a:t>
            </a:r>
          </a:p>
          <a:p>
            <a:r>
              <a:rPr kumimoji="1" lang="ja-JP" altLang="en-US" dirty="0">
                <a:solidFill>
                  <a:schemeClr val="tx1"/>
                </a:solidFill>
              </a:rPr>
              <a:t>これを放置すると、生産性の低下や突然の離職などにつながる可能性もあります。</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14</a:t>
            </a:fld>
            <a:endParaRPr kumimoji="1" lang="ja-JP" altLang="en-US"/>
          </a:p>
        </p:txBody>
      </p:sp>
      <p:sp>
        <p:nvSpPr>
          <p:cNvPr id="5" name="フッター プレースホルダー 4">
            <a:extLst>
              <a:ext uri="{FF2B5EF4-FFF2-40B4-BE49-F238E27FC236}">
                <a16:creationId xmlns:a16="http://schemas.microsoft.com/office/drawing/2014/main" id="{C30118A7-6877-4D3D-8DC6-E2579CB91D94}"/>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96352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男性セリフ：</a:t>
            </a:r>
            <a:r>
              <a:rPr lang="ja-JP" altLang="en-US" sz="1200" dirty="0">
                <a:solidFill>
                  <a:schemeClr val="tx1"/>
                </a:solidFill>
              </a:rPr>
              <a:t>うちの会社も女性の健康対策、必要ですね。でも、何から手を付けたら・・・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女性の健康について、まずは</a:t>
            </a:r>
            <a:r>
              <a:rPr lang="en-US" altLang="ja-JP" sz="1200" dirty="0">
                <a:solidFill>
                  <a:schemeClr val="tx1"/>
                </a:solidFill>
              </a:rPr>
              <a:t>『</a:t>
            </a:r>
            <a:r>
              <a:rPr lang="ja-JP" altLang="en-US" sz="1200" dirty="0">
                <a:solidFill>
                  <a:schemeClr val="tx1"/>
                </a:solidFill>
              </a:rPr>
              <a:t>知る</a:t>
            </a:r>
            <a:r>
              <a:rPr lang="en-US" altLang="ja-JP" sz="1200" dirty="0">
                <a:solidFill>
                  <a:schemeClr val="tx1"/>
                </a:solidFill>
              </a:rPr>
              <a:t>』</a:t>
            </a:r>
            <a:r>
              <a:rPr lang="ja-JP" altLang="en-US" sz="1200" dirty="0">
                <a:solidFill>
                  <a:schemeClr val="tx1"/>
                </a:solidFill>
              </a:rPr>
              <a:t>ことからじゃない？</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そうか、ちょっと勉強してみようかな</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15</a:t>
            </a:fld>
            <a:endParaRPr kumimoji="1" lang="ja-JP" altLang="en-US"/>
          </a:p>
        </p:txBody>
      </p:sp>
      <p:sp>
        <p:nvSpPr>
          <p:cNvPr id="5" name="フッター プレースホルダー 4">
            <a:extLst>
              <a:ext uri="{FF2B5EF4-FFF2-40B4-BE49-F238E27FC236}">
                <a16:creationId xmlns:a16="http://schemas.microsoft.com/office/drawing/2014/main" id="{7601F9A4-B564-4EEE-A4EF-E16AA210D17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4123882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16</a:t>
            </a:fld>
            <a:endParaRPr kumimoji="1" lang="ja-JP" altLang="en-US"/>
          </a:p>
        </p:txBody>
      </p:sp>
      <p:sp>
        <p:nvSpPr>
          <p:cNvPr id="5" name="フッター プレースホルダー 4">
            <a:extLst>
              <a:ext uri="{FF2B5EF4-FFF2-40B4-BE49-F238E27FC236}">
                <a16:creationId xmlns:a16="http://schemas.microsoft.com/office/drawing/2014/main" id="{783881DA-E891-4DE0-8356-ABBD14B40459}"/>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60252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女性の健康についてどのくらいご存じですか？</a:t>
            </a:r>
            <a:endParaRPr kumimoji="1" lang="en-US" altLang="ja-JP" dirty="0"/>
          </a:p>
          <a:p>
            <a:r>
              <a:rPr kumimoji="1" lang="ja-JP" altLang="en-US" dirty="0"/>
              <a:t>クイズで確認してみましょう。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17</a:t>
            </a:fld>
            <a:endParaRPr kumimoji="1" lang="ja-JP" altLang="en-US"/>
          </a:p>
        </p:txBody>
      </p:sp>
      <p:sp>
        <p:nvSpPr>
          <p:cNvPr id="5" name="フッター プレースホルダー 4">
            <a:extLst>
              <a:ext uri="{FF2B5EF4-FFF2-40B4-BE49-F238E27FC236}">
                <a16:creationId xmlns:a16="http://schemas.microsoft.com/office/drawing/2014/main" id="{0EB3D097-684D-4361-BFEE-C3AA6D1CA02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47608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第</a:t>
            </a:r>
            <a:r>
              <a:rPr kumimoji="1" lang="en-US" altLang="ja-JP" b="0" dirty="0"/>
              <a:t>1</a:t>
            </a:r>
            <a:r>
              <a:rPr kumimoji="1" lang="ja-JP" altLang="en-US" b="0" dirty="0"/>
              <a:t>問　生理についてです。</a:t>
            </a:r>
            <a:endParaRPr kumimoji="1" lang="en-US" altLang="ja-JP" b="0" dirty="0"/>
          </a:p>
          <a:p>
            <a:r>
              <a:rPr kumimoji="1" lang="ja-JP" altLang="en-US" b="0" dirty="0"/>
              <a:t>女性で生理中に痛みを感じる人の割合は</a:t>
            </a:r>
            <a:r>
              <a:rPr kumimoji="1" lang="en-US" altLang="ja-JP" b="0" dirty="0"/>
              <a:t>5</a:t>
            </a:r>
            <a:r>
              <a:rPr kumimoji="1" lang="ja-JP" altLang="en-US" b="0" dirty="0"/>
              <a:t>人に</a:t>
            </a:r>
            <a:r>
              <a:rPr kumimoji="1" lang="en-US" altLang="ja-JP" b="0" dirty="0"/>
              <a:t>1</a:t>
            </a:r>
            <a:r>
              <a:rPr kumimoji="1" lang="ja-JP" altLang="en-US" b="0" dirty="0"/>
              <a:t>人くらいである。</a:t>
            </a:r>
            <a:endParaRPr kumimoji="1" lang="en-US" altLang="ja-JP" b="0" dirty="0"/>
          </a:p>
          <a:p>
            <a:r>
              <a:rPr kumimoji="1" lang="ja-JP" altLang="en-US" b="0" dirty="0"/>
              <a:t>マルかバツかでお答えください。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18</a:t>
            </a:fld>
            <a:endParaRPr kumimoji="1" lang="ja-JP" altLang="en-US"/>
          </a:p>
        </p:txBody>
      </p:sp>
      <p:sp>
        <p:nvSpPr>
          <p:cNvPr id="5" name="フッター プレースホルダー 4">
            <a:extLst>
              <a:ext uri="{FF2B5EF4-FFF2-40B4-BE49-F238E27FC236}">
                <a16:creationId xmlns:a16="http://schemas.microsoft.com/office/drawing/2014/main" id="{ED9C1E29-CCB3-4A8A-8D62-4004155E4310}"/>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55174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latin typeface="+mn-ea"/>
                <a:ea typeface="+mn-ea"/>
              </a:rPr>
              <a:t>こたえは　バツです。</a:t>
            </a:r>
            <a:endParaRPr lang="en-US" altLang="ja-JP" sz="1200" b="0" dirty="0">
              <a:latin typeface="+mn-ea"/>
              <a:ea typeface="+mn-ea"/>
            </a:endParaRPr>
          </a:p>
          <a:p>
            <a:endParaRPr lang="en-US" altLang="ja-JP" sz="1200" b="0" dirty="0">
              <a:latin typeface="+mn-ea"/>
              <a:ea typeface="+mn-ea"/>
            </a:endParaRPr>
          </a:p>
          <a:p>
            <a:r>
              <a:rPr lang="ja-JP" altLang="en-US" sz="1200" b="0" dirty="0">
                <a:latin typeface="+mn-ea"/>
                <a:ea typeface="+mn-ea"/>
              </a:rPr>
              <a:t>働く女性の約</a:t>
            </a:r>
            <a:r>
              <a:rPr lang="en-US" altLang="ja-JP" sz="1200" b="0" dirty="0">
                <a:latin typeface="+mn-ea"/>
                <a:ea typeface="+mn-ea"/>
              </a:rPr>
              <a:t>77</a:t>
            </a:r>
            <a:r>
              <a:rPr lang="ja-JP" altLang="en-US" sz="1200" b="0" dirty="0">
                <a:latin typeface="+mn-ea"/>
                <a:ea typeface="+mn-ea"/>
              </a:rPr>
              <a:t>％の人が、生理中に痛みを感じています。</a:t>
            </a:r>
            <a:endParaRPr lang="en-US" altLang="ja-JP" sz="1200" b="0" dirty="0">
              <a:latin typeface="+mn-ea"/>
              <a:ea typeface="+mn-ea"/>
            </a:endParaRPr>
          </a:p>
          <a:p>
            <a:r>
              <a:rPr lang="ja-JP" altLang="en-US" sz="1200" b="0" dirty="0">
                <a:latin typeface="+mn-ea"/>
                <a:ea typeface="+mn-ea"/>
              </a:rPr>
              <a:t>我慢できない痛みがある人、我慢できる程度の人、人それぞれです。</a:t>
            </a:r>
            <a:endParaRPr lang="en-US" altLang="ja-JP" sz="1200" b="0" dirty="0">
              <a:latin typeface="+mn-ea"/>
              <a:ea typeface="+mn-ea"/>
            </a:endParaRPr>
          </a:p>
          <a:p>
            <a:endParaRPr kumimoji="1" lang="en-US" altLang="ja-JP" sz="1200" b="0" dirty="0">
              <a:latin typeface="+mn-ea"/>
              <a:ea typeface="+mn-ea"/>
            </a:endParaRPr>
          </a:p>
          <a:p>
            <a:r>
              <a:rPr lang="ja-JP" altLang="en-US" sz="1200" b="0" dirty="0">
                <a:latin typeface="+mn-ea"/>
                <a:ea typeface="+mn-ea"/>
              </a:rPr>
              <a:t>生理中なんらかの不調がある時に「生理休暇」を取得した働く女性は全体の</a:t>
            </a:r>
            <a:r>
              <a:rPr lang="en-US" altLang="ja-JP" sz="1200" b="0" dirty="0">
                <a:latin typeface="+mn-ea"/>
                <a:ea typeface="+mn-ea"/>
              </a:rPr>
              <a:t>0.9</a:t>
            </a:r>
            <a:r>
              <a:rPr lang="ja-JP" altLang="en-US" sz="1200" b="0" dirty="0">
                <a:latin typeface="+mn-ea"/>
                <a:ea typeface="+mn-ea"/>
              </a:rPr>
              <a:t>％との調査結果もあります。</a:t>
            </a:r>
            <a:endParaRPr kumimoji="1" lang="ja-JP" altLang="en-US" sz="1200" b="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19</a:t>
            </a:fld>
            <a:endParaRPr kumimoji="1" lang="ja-JP" altLang="en-US"/>
          </a:p>
        </p:txBody>
      </p:sp>
      <p:sp>
        <p:nvSpPr>
          <p:cNvPr id="5" name="フッター プレースホルダー 4">
            <a:extLst>
              <a:ext uri="{FF2B5EF4-FFF2-40B4-BE49-F238E27FC236}">
                <a16:creationId xmlns:a16="http://schemas.microsoft.com/office/drawing/2014/main" id="{18149D80-CB57-4FF8-86BA-85A4CB6706E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44128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a:t>
            </a:fld>
            <a:endParaRPr kumimoji="1" lang="ja-JP" altLang="en-US"/>
          </a:p>
        </p:txBody>
      </p:sp>
      <p:sp>
        <p:nvSpPr>
          <p:cNvPr id="5" name="フッター プレースホルダー 4">
            <a:extLst>
              <a:ext uri="{FF2B5EF4-FFF2-40B4-BE49-F238E27FC236}">
                <a16:creationId xmlns:a16="http://schemas.microsoft.com/office/drawing/2014/main" id="{B917C22F-02E3-4AF4-8B94-4F229A16BE0A}"/>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024484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問　妊娠・出産についてです。</a:t>
            </a:r>
            <a:endParaRPr kumimoji="1" lang="en-US" altLang="ja-JP" dirty="0"/>
          </a:p>
          <a:p>
            <a:r>
              <a:rPr kumimoji="1" lang="ja-JP" altLang="en-US" dirty="0"/>
              <a:t>妊娠中のつわりは病気ではないから、ガマンしていれば大丈夫。</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20</a:t>
            </a:fld>
            <a:endParaRPr kumimoji="1" lang="ja-JP" altLang="en-US"/>
          </a:p>
        </p:txBody>
      </p:sp>
      <p:sp>
        <p:nvSpPr>
          <p:cNvPr id="5" name="フッター プレースホルダー 4">
            <a:extLst>
              <a:ext uri="{FF2B5EF4-FFF2-40B4-BE49-F238E27FC236}">
                <a16:creationId xmlns:a16="http://schemas.microsoft.com/office/drawing/2014/main" id="{C216AABA-77B3-4818-84DE-2EA908F0D40A}"/>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66443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こたえは　バツです。</a:t>
            </a:r>
            <a:endParaRPr kumimoji="1" lang="en-US" altLang="ja-JP" dirty="0"/>
          </a:p>
          <a:p>
            <a:endParaRPr kumimoji="1" lang="en-US" altLang="ja-JP" dirty="0"/>
          </a:p>
          <a:p>
            <a:r>
              <a:rPr lang="ja-JP" altLang="en-US" dirty="0"/>
              <a:t>つわりとは妊娠がわかる頃に気持ちが悪くなって吐いてしまうことや、食べたくなくなること</a:t>
            </a:r>
            <a:r>
              <a:rPr lang="ja-JP" altLang="en-US" b="0" dirty="0"/>
              <a:t>等</a:t>
            </a:r>
            <a:r>
              <a:rPr lang="ja-JP" altLang="en-US" dirty="0"/>
              <a:t>をいいます。</a:t>
            </a:r>
            <a:endParaRPr lang="en-US" altLang="ja-JP" dirty="0"/>
          </a:p>
          <a:p>
            <a:r>
              <a:rPr lang="ja-JP" altLang="en-US" dirty="0"/>
              <a:t>多くの人に起こり、ほとんどが自然によくなりますが、中には全く食べられない、水分がとれない等、つわりが重篤化し治療や入院が必要になるケースもあります。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21</a:t>
            </a:fld>
            <a:endParaRPr kumimoji="1" lang="ja-JP" altLang="en-US"/>
          </a:p>
        </p:txBody>
      </p:sp>
      <p:sp>
        <p:nvSpPr>
          <p:cNvPr id="5" name="フッター プレースホルダー 4">
            <a:extLst>
              <a:ext uri="{FF2B5EF4-FFF2-40B4-BE49-F238E27FC236}">
                <a16:creationId xmlns:a16="http://schemas.microsoft.com/office/drawing/2014/main" id="{AB59D157-0A82-4318-A2A3-43BFA1EC083E}"/>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710538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第３問　不妊治療についてです。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不妊治療を行う場合、月</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回通院すればよい。</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22</a:t>
            </a:fld>
            <a:endParaRPr kumimoji="1" lang="ja-JP" altLang="en-US"/>
          </a:p>
        </p:txBody>
      </p:sp>
      <p:sp>
        <p:nvSpPr>
          <p:cNvPr id="5" name="フッター プレースホルダー 4">
            <a:extLst>
              <a:ext uri="{FF2B5EF4-FFF2-40B4-BE49-F238E27FC236}">
                <a16:creationId xmlns:a16="http://schemas.microsoft.com/office/drawing/2014/main" id="{717C5EA3-7C97-40B4-8635-FDF0E09ECBF0}"/>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587238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こたえは　バツです。</a:t>
            </a:r>
            <a:endParaRPr kumimoji="1" lang="en-US" altLang="ja-JP" dirty="0"/>
          </a:p>
          <a:p>
            <a:endParaRPr lang="en-US" altLang="ja-JP" dirty="0"/>
          </a:p>
          <a:p>
            <a:r>
              <a:rPr kumimoji="1" lang="ja-JP" altLang="en-US" dirty="0"/>
              <a:t>女性の場合、治療方法によっても通院する回数は変わります。</a:t>
            </a:r>
            <a:endParaRPr kumimoji="1" lang="en-US" altLang="ja-JP" dirty="0"/>
          </a:p>
          <a:p>
            <a:r>
              <a:rPr kumimoji="1" lang="ja-JP" altLang="en-US" dirty="0"/>
              <a:t>月に</a:t>
            </a:r>
            <a:r>
              <a:rPr kumimoji="1" lang="en-US" altLang="ja-JP" dirty="0"/>
              <a:t>10</a:t>
            </a:r>
            <a:r>
              <a:rPr kumimoji="1" lang="ja-JP" altLang="en-US" dirty="0"/>
              <a:t>回以上通院が必要な場合があります。</a:t>
            </a:r>
            <a:endParaRPr kumimoji="1" lang="en-US" altLang="ja-JP" dirty="0"/>
          </a:p>
          <a:p>
            <a:endParaRPr lang="en-US" altLang="ja-JP" dirty="0"/>
          </a:p>
          <a:p>
            <a:r>
              <a:rPr lang="ja-JP" altLang="en-US" dirty="0"/>
              <a:t>男性の場合は治療方法に関わらず、月に半日～</a:t>
            </a:r>
            <a:r>
              <a:rPr lang="en-US" altLang="ja-JP" dirty="0"/>
              <a:t>1</a:t>
            </a:r>
            <a:r>
              <a:rPr lang="ja-JP" altLang="en-US" dirty="0"/>
              <a:t>日程度です。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23</a:t>
            </a:fld>
            <a:endParaRPr kumimoji="1" lang="ja-JP" altLang="en-US"/>
          </a:p>
        </p:txBody>
      </p:sp>
      <p:sp>
        <p:nvSpPr>
          <p:cNvPr id="5" name="フッター プレースホルダー 4">
            <a:extLst>
              <a:ext uri="{FF2B5EF4-FFF2-40B4-BE49-F238E27FC236}">
                <a16:creationId xmlns:a16="http://schemas.microsoft.com/office/drawing/2014/main" id="{99F21063-66BA-4AF7-B1A7-C0B9F19A86D4}"/>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805436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4</a:t>
            </a:r>
            <a:r>
              <a:rPr kumimoji="1" lang="ja-JP" altLang="en-US" dirty="0"/>
              <a:t>問</a:t>
            </a:r>
            <a:r>
              <a:rPr lang="ja-JP" altLang="en-US" dirty="0"/>
              <a:t>　更年期についてです。</a:t>
            </a:r>
            <a:endParaRPr lang="en-US" altLang="ja-JP" dirty="0"/>
          </a:p>
          <a:p>
            <a:r>
              <a:rPr kumimoji="1" lang="ja-JP" altLang="en-US" dirty="0"/>
              <a:t>更年期で一番多い症状は　イライラすることである。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24</a:t>
            </a:fld>
            <a:endParaRPr kumimoji="1" lang="ja-JP" altLang="en-US"/>
          </a:p>
        </p:txBody>
      </p:sp>
      <p:sp>
        <p:nvSpPr>
          <p:cNvPr id="5" name="フッター プレースホルダー 4">
            <a:extLst>
              <a:ext uri="{FF2B5EF4-FFF2-40B4-BE49-F238E27FC236}">
                <a16:creationId xmlns:a16="http://schemas.microsoft.com/office/drawing/2014/main" id="{4626A7D1-3620-49AF-B32C-BE4B03B3E413}"/>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402803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こたえは　バツです。</a:t>
            </a:r>
            <a:endParaRPr kumimoji="1" lang="en-US" altLang="ja-JP" sz="1200" dirty="0"/>
          </a:p>
          <a:p>
            <a:endParaRPr lang="en-US" altLang="ja-JP" sz="1200" dirty="0"/>
          </a:p>
          <a:p>
            <a:r>
              <a:rPr kumimoji="1" lang="ja-JP" altLang="en-US" sz="1200" dirty="0"/>
              <a:t>更年期で</a:t>
            </a:r>
            <a:r>
              <a:rPr kumimoji="1" lang="ja-JP" altLang="en-US" sz="1200" b="0" dirty="0"/>
              <a:t>知られている</a:t>
            </a:r>
            <a:r>
              <a:rPr kumimoji="1" lang="ja-JP" altLang="en-US" sz="1200" dirty="0"/>
              <a:t>典型的な症状は、</a:t>
            </a:r>
            <a:r>
              <a:rPr lang="ja-JP" altLang="ja-JP" sz="1200" dirty="0">
                <a:effectLst/>
                <a:ea typeface="游ゴシック" panose="020B0400000000000000" pitchFamily="50" charset="-128"/>
                <a:cs typeface="Times New Roman" panose="02020603050405020304" pitchFamily="18" charset="0"/>
              </a:rPr>
              <a:t>上半身ののぼせ、ほてり、発汗などが起こる</a:t>
            </a:r>
            <a:r>
              <a:rPr kumimoji="1" lang="ja-JP" altLang="en-US" sz="1200" dirty="0"/>
              <a:t>「ホットフラッシュ」ですが、</a:t>
            </a:r>
            <a:r>
              <a:rPr kumimoji="1" lang="ja-JP" altLang="en-US" sz="1200" b="0" dirty="0"/>
              <a:t>症状は人によって様々で、強さも人により感じ方が違います。</a:t>
            </a:r>
            <a:endParaRPr kumimoji="1" lang="en-US" altLang="ja-JP" sz="1200" dirty="0"/>
          </a:p>
          <a:p>
            <a:r>
              <a:rPr kumimoji="1" lang="ja-JP" altLang="en-US" sz="1200" dirty="0"/>
              <a:t>日常生活に支障を感じる場合を「更年期障害」と言います。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25</a:t>
            </a:fld>
            <a:endParaRPr kumimoji="1" lang="ja-JP" altLang="en-US"/>
          </a:p>
        </p:txBody>
      </p:sp>
      <p:sp>
        <p:nvSpPr>
          <p:cNvPr id="5" name="フッター プレースホルダー 4">
            <a:extLst>
              <a:ext uri="{FF2B5EF4-FFF2-40B4-BE49-F238E27FC236}">
                <a16:creationId xmlns:a16="http://schemas.microsoft.com/office/drawing/2014/main" id="{B9B15E72-9229-42A8-A0BB-38BB2B70D3BC}"/>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78022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5</a:t>
            </a:r>
            <a:r>
              <a:rPr kumimoji="1" lang="ja-JP" altLang="en-US" dirty="0"/>
              <a:t>問　うつについてです。</a:t>
            </a:r>
            <a:endParaRPr kumimoji="1" lang="en-US" altLang="ja-JP" dirty="0"/>
          </a:p>
          <a:p>
            <a:r>
              <a:rPr kumimoji="1" lang="ja-JP" altLang="en-US" dirty="0"/>
              <a:t>男性より女性のほうがうつになりやすい。</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26</a:t>
            </a:fld>
            <a:endParaRPr kumimoji="1" lang="ja-JP" altLang="en-US"/>
          </a:p>
        </p:txBody>
      </p:sp>
      <p:sp>
        <p:nvSpPr>
          <p:cNvPr id="5" name="フッター プレースホルダー 4">
            <a:extLst>
              <a:ext uri="{FF2B5EF4-FFF2-40B4-BE49-F238E27FC236}">
                <a16:creationId xmlns:a16="http://schemas.microsoft.com/office/drawing/2014/main" id="{88E66B63-1CAD-4BC5-A32C-644DA68BB68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509469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こたえは　マルです。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女性は男性の</a:t>
            </a:r>
            <a:r>
              <a:rPr lang="en-US" altLang="ja-JP" dirty="0"/>
              <a:t>2</a:t>
            </a:r>
            <a:r>
              <a:rPr lang="ja-JP" altLang="en-US" dirty="0"/>
              <a:t>倍程度うつになりやすい、という報告があります。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女性は一生、女性ホルモンの影響をうけやすく、</a:t>
            </a:r>
            <a:r>
              <a:rPr lang="ja-JP" altLang="en-US" dirty="0"/>
              <a:t>女性ホルモンの変化が大きい出産後や更年期頃にもうつを発病しやすいと言われています。</a:t>
            </a:r>
            <a:endParaRPr lang="en-US" altLang="ja-JP" dirty="0"/>
          </a:p>
          <a:p>
            <a:endParaRPr lang="en-US" altLang="ja-JP" dirty="0"/>
          </a:p>
          <a:p>
            <a:r>
              <a:rPr lang="ja-JP" altLang="en-US" dirty="0"/>
              <a:t>また、環境・役割の変化がきっかけになることもあり、女性は男性に比べ発病しやすいのです。</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27</a:t>
            </a:fld>
            <a:endParaRPr kumimoji="1" lang="ja-JP" altLang="en-US"/>
          </a:p>
        </p:txBody>
      </p:sp>
      <p:sp>
        <p:nvSpPr>
          <p:cNvPr id="5" name="フッター プレースホルダー 4">
            <a:extLst>
              <a:ext uri="{FF2B5EF4-FFF2-40B4-BE49-F238E27FC236}">
                <a16:creationId xmlns:a16="http://schemas.microsoft.com/office/drawing/2014/main" id="{391874B8-90E8-4263-BD93-3A3B597C549C}"/>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58230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結果はいかがでしたか？</a:t>
            </a:r>
            <a:endParaRPr kumimoji="1" lang="en-US" altLang="ja-JP" dirty="0">
              <a:solidFill>
                <a:schemeClr val="tx1"/>
              </a:solidFill>
            </a:endParaRPr>
          </a:p>
          <a:p>
            <a:endParaRPr lang="en-US" altLang="ja-JP" dirty="0">
              <a:solidFill>
                <a:schemeClr val="tx1"/>
              </a:solidFill>
            </a:endParaRPr>
          </a:p>
          <a:p>
            <a:r>
              <a:rPr lang="ja-JP" altLang="en-US" sz="1200" dirty="0">
                <a:solidFill>
                  <a:schemeClr val="tx1"/>
                </a:solidFill>
              </a:rPr>
              <a:t>●働く女性の約</a:t>
            </a:r>
            <a:r>
              <a:rPr lang="en-US" altLang="ja-JP" sz="1200" dirty="0">
                <a:solidFill>
                  <a:schemeClr val="tx1"/>
                </a:solidFill>
              </a:rPr>
              <a:t>77</a:t>
            </a:r>
            <a:r>
              <a:rPr lang="ja-JP" altLang="en-US" sz="1200" dirty="0">
                <a:solidFill>
                  <a:schemeClr val="tx1"/>
                </a:solidFill>
              </a:rPr>
              <a:t>％が</a:t>
            </a:r>
            <a:r>
              <a:rPr lang="ja-JP" altLang="en-US" sz="1200" b="0" dirty="0">
                <a:solidFill>
                  <a:schemeClr val="tx1"/>
                </a:solidFill>
              </a:rPr>
              <a:t>生理</a:t>
            </a:r>
            <a:r>
              <a:rPr lang="ja-JP" altLang="en-US" sz="1200" dirty="0">
                <a:solidFill>
                  <a:schemeClr val="tx1"/>
                </a:solidFill>
              </a:rPr>
              <a:t>中に痛みを感じており、痛みの強さは個人差が大きいです</a:t>
            </a:r>
            <a:endParaRPr lang="en-US" altLang="ja-JP" sz="1200" dirty="0">
              <a:solidFill>
                <a:schemeClr val="tx1"/>
              </a:solidFill>
            </a:endParaRPr>
          </a:p>
          <a:p>
            <a:pPr marL="0" indent="-360363" algn="l" defTabSz="914400" rtl="0" eaLnBrk="1" latinLnBrk="0" hangingPunct="1"/>
            <a:r>
              <a:rPr kumimoji="1" lang="ja-JP" altLang="en-US" sz="1200" kern="1200" dirty="0">
                <a:solidFill>
                  <a:schemeClr val="tx1"/>
                </a:solidFill>
                <a:latin typeface="+mn-lt"/>
                <a:ea typeface="+mn-ea"/>
                <a:cs typeface="+mn-cs"/>
              </a:rPr>
              <a:t>●妊娠は病気ではなくても、妊娠に伴う諸症状が重篤化し治療や入院が必要になるケースがあります</a:t>
            </a:r>
            <a:endParaRPr kumimoji="1" lang="en-US" altLang="ja-JP" sz="1200" kern="1200" dirty="0">
              <a:solidFill>
                <a:schemeClr val="tx1"/>
              </a:solidFill>
              <a:latin typeface="+mn-lt"/>
              <a:ea typeface="+mn-ea"/>
              <a:cs typeface="+mn-cs"/>
            </a:endParaRPr>
          </a:p>
          <a:p>
            <a:pPr marL="0" indent="-360363" algn="l" defTabSz="914400" rtl="0" eaLnBrk="1" latinLnBrk="0" hangingPunct="1"/>
            <a:r>
              <a:rPr kumimoji="1" lang="ja-JP" altLang="en-US" sz="1200" kern="1200" dirty="0">
                <a:solidFill>
                  <a:schemeClr val="tx1"/>
                </a:solidFill>
                <a:latin typeface="+mn-lt"/>
                <a:ea typeface="+mn-ea"/>
                <a:cs typeface="+mn-cs"/>
              </a:rPr>
              <a:t>●不妊治療は、治療方法によって月に</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回以上通院することもあります</a:t>
            </a:r>
            <a:endParaRPr kumimoji="1" lang="en-US" altLang="ja-JP" sz="1200" kern="1200" dirty="0">
              <a:solidFill>
                <a:schemeClr val="tx1"/>
              </a:solidFill>
              <a:latin typeface="+mn-lt"/>
              <a:ea typeface="+mn-ea"/>
              <a:cs typeface="+mn-cs"/>
            </a:endParaRPr>
          </a:p>
          <a:p>
            <a:r>
              <a:rPr lang="ja-JP" altLang="en-US" sz="1200" dirty="0">
                <a:solidFill>
                  <a:schemeClr val="tx1"/>
                </a:solidFill>
              </a:rPr>
              <a:t>●</a:t>
            </a:r>
            <a:r>
              <a:rPr kumimoji="1" lang="ja-JP" altLang="en-US" sz="1200" dirty="0">
                <a:solidFill>
                  <a:schemeClr val="tx1"/>
                </a:solidFill>
              </a:rPr>
              <a:t>更年期に感じる症状は人それぞれ異なります</a:t>
            </a:r>
            <a:endParaRPr kumimoji="1" lang="en-US" altLang="ja-JP" sz="1200" dirty="0">
              <a:solidFill>
                <a:schemeClr val="tx1"/>
              </a:solidFill>
            </a:endParaRPr>
          </a:p>
          <a:p>
            <a:r>
              <a:rPr lang="ja-JP" altLang="en-US" sz="1200" dirty="0">
                <a:solidFill>
                  <a:schemeClr val="tx1"/>
                </a:solidFill>
              </a:rPr>
              <a:t>●女性は男性の２倍程度、うつを発病しやすいです</a:t>
            </a:r>
          </a:p>
          <a:p>
            <a:endParaRPr kumimoji="1" lang="en-US" altLang="ja-JP" dirty="0">
              <a:solidFill>
                <a:schemeClr val="tx1"/>
              </a:solidFill>
            </a:endParaRPr>
          </a:p>
          <a:p>
            <a:r>
              <a:rPr kumimoji="1" lang="ja-JP" altLang="en-US" dirty="0">
                <a:solidFill>
                  <a:schemeClr val="tx1"/>
                </a:solidFill>
              </a:rPr>
              <a:t>正解が多かった人も、少なかった人も</a:t>
            </a:r>
            <a:endParaRPr kumimoji="1" lang="en-US" altLang="ja-JP" dirty="0">
              <a:solidFill>
                <a:schemeClr val="tx1"/>
              </a:solidFill>
            </a:endParaRPr>
          </a:p>
          <a:p>
            <a:r>
              <a:rPr kumimoji="1" lang="ja-JP" altLang="en-US" dirty="0">
                <a:solidFill>
                  <a:schemeClr val="tx1"/>
                </a:solidFill>
              </a:rPr>
              <a:t>女性の健康について　改めて正しい知識を得てみませんか？</a:t>
            </a:r>
            <a:br>
              <a:rPr kumimoji="1" lang="en-US" altLang="ja-JP" dirty="0">
                <a:solidFill>
                  <a:schemeClr val="tx1"/>
                </a:solidFill>
              </a:rPr>
            </a:br>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28</a:t>
            </a:fld>
            <a:endParaRPr kumimoji="1" lang="ja-JP" altLang="en-US"/>
          </a:p>
        </p:txBody>
      </p:sp>
      <p:sp>
        <p:nvSpPr>
          <p:cNvPr id="5" name="フッター プレースホルダー 4">
            <a:extLst>
              <a:ext uri="{FF2B5EF4-FFF2-40B4-BE49-F238E27FC236}">
                <a16:creationId xmlns:a16="http://schemas.microsoft.com/office/drawing/2014/main" id="{E44A0FAB-9686-423D-862F-E6F6E2ABDDD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44138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29</a:t>
            </a:fld>
            <a:endParaRPr kumimoji="1" lang="ja-JP" altLang="en-US"/>
          </a:p>
        </p:txBody>
      </p:sp>
      <p:sp>
        <p:nvSpPr>
          <p:cNvPr id="5" name="フッター プレースホルダー 4">
            <a:extLst>
              <a:ext uri="{FF2B5EF4-FFF2-40B4-BE49-F238E27FC236}">
                <a16:creationId xmlns:a16="http://schemas.microsoft.com/office/drawing/2014/main" id="{977A8019-44D6-4A70-8F51-45371EBF033A}"/>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1437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a:t>
            </a:fld>
            <a:endParaRPr kumimoji="1" lang="ja-JP" altLang="en-US"/>
          </a:p>
        </p:txBody>
      </p:sp>
      <p:sp>
        <p:nvSpPr>
          <p:cNvPr id="5" name="フッター プレースホルダー 4">
            <a:extLst>
              <a:ext uri="{FF2B5EF4-FFF2-40B4-BE49-F238E27FC236}">
                <a16:creationId xmlns:a16="http://schemas.microsoft.com/office/drawing/2014/main" id="{1EEE53BB-F0B8-4316-B331-ED780C19DC02}"/>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768168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14400" rtl="0" eaLnBrk="1" latinLnBrk="0" hangingPunct="1"/>
            <a:r>
              <a:rPr kumimoji="1" lang="ja-JP" altLang="ja-JP" sz="1200" kern="1200" dirty="0">
                <a:solidFill>
                  <a:schemeClr val="tx1"/>
                </a:solidFill>
                <a:latin typeface="+mn-lt"/>
                <a:ea typeface="+mn-ea"/>
                <a:cs typeface="+mn-cs"/>
              </a:rPr>
              <a:t>女性は生涯にわたって女性ホルモンの変動の波にさらされます</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algn="l" defTabSz="914400" rtl="0" eaLnBrk="1" latinLnBrk="0" hangingPunct="1"/>
            <a:r>
              <a:rPr kumimoji="1" lang="ja-JP" altLang="ja-JP" sz="1200" kern="1200" dirty="0">
                <a:solidFill>
                  <a:schemeClr val="tx1"/>
                </a:solidFill>
                <a:latin typeface="+mn-lt"/>
                <a:ea typeface="+mn-ea"/>
                <a:cs typeface="+mn-cs"/>
              </a:rPr>
              <a:t>また、</a:t>
            </a:r>
            <a:r>
              <a:rPr kumimoji="1" lang="ja-JP" altLang="en-US" sz="1200" kern="1200" dirty="0">
                <a:solidFill>
                  <a:schemeClr val="tx1"/>
                </a:solidFill>
                <a:latin typeface="+mn-lt"/>
                <a:ea typeface="+mn-ea"/>
                <a:cs typeface="+mn-cs"/>
              </a:rPr>
              <a:t>生理には、女性ホルモンが大きく関わっています。</a:t>
            </a:r>
            <a:endParaRPr kumimoji="1" lang="en-US" altLang="ja-JP" sz="1200" kern="1200" dirty="0">
              <a:solidFill>
                <a:schemeClr val="tx1"/>
              </a:solidFill>
              <a:latin typeface="+mn-lt"/>
              <a:ea typeface="+mn-ea"/>
              <a:cs typeface="+mn-cs"/>
            </a:endParaRPr>
          </a:p>
          <a:p>
            <a:pPr algn="l" defTabSz="914400" rtl="0" eaLnBrk="1" latinLnBrk="0" hangingPunct="1"/>
            <a:endParaRPr kumimoji="1" lang="en-US" altLang="ja-JP" sz="1200" kern="1200" dirty="0">
              <a:solidFill>
                <a:schemeClr val="tx1"/>
              </a:solidFill>
              <a:latin typeface="+mn-lt"/>
              <a:ea typeface="+mn-ea"/>
              <a:cs typeface="+mn-cs"/>
            </a:endParaRPr>
          </a:p>
          <a:p>
            <a:pPr algn="l" defTabSz="914400" rtl="0" eaLnBrk="1" latinLnBrk="0" hangingPunct="1"/>
            <a:r>
              <a:rPr kumimoji="1" lang="ja-JP" altLang="ja-JP" sz="1200" kern="1200" dirty="0">
                <a:solidFill>
                  <a:schemeClr val="tx1"/>
                </a:solidFill>
                <a:latin typeface="+mn-lt"/>
                <a:ea typeface="+mn-ea"/>
                <a:cs typeface="+mn-cs"/>
              </a:rPr>
              <a:t>では、その女性ホルモンとはいったいどんなものなのでしょうか</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30</a:t>
            </a:fld>
            <a:endParaRPr kumimoji="1" lang="ja-JP" altLang="en-US"/>
          </a:p>
        </p:txBody>
      </p:sp>
      <p:sp>
        <p:nvSpPr>
          <p:cNvPr id="5" name="フッター プレースホルダー 4">
            <a:extLst>
              <a:ext uri="{FF2B5EF4-FFF2-40B4-BE49-F238E27FC236}">
                <a16:creationId xmlns:a16="http://schemas.microsoft.com/office/drawing/2014/main" id="{7534F11D-143E-4A0C-BE7C-E3CD86C9A16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94010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女性ホルモンは、主に卵巣から分泌されるホルモンで、エストロゲンとプロゲステロンの</a:t>
            </a:r>
            <a:r>
              <a:rPr kumimoji="1" lang="en-US" altLang="ja-JP" sz="12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2</a:t>
            </a:r>
            <a:r>
              <a:rPr kumimoji="1" lang="ja-JP" altLang="en-US" sz="12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種類があります。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これらは排卵や生理をコントロールし、女性の体と心の状態に影響を与えています。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31</a:t>
            </a:fld>
            <a:endParaRPr kumimoji="1" lang="ja-JP" altLang="en-US"/>
          </a:p>
        </p:txBody>
      </p:sp>
      <p:sp>
        <p:nvSpPr>
          <p:cNvPr id="5" name="フッター プレースホルダー 4">
            <a:extLst>
              <a:ext uri="{FF2B5EF4-FFF2-40B4-BE49-F238E27FC236}">
                <a16:creationId xmlns:a16="http://schemas.microsoft.com/office/drawing/2014/main" id="{CF6DB429-1186-4807-BD05-1F2013EE2390}"/>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07278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noProof="0" dirty="0">
                <a:solidFill>
                  <a:schemeClr val="tx1"/>
                </a:solidFill>
                <a:latin typeface="+mn-lt"/>
                <a:ea typeface="+mn-ea"/>
                <a:cs typeface="+mn-cs"/>
              </a:rPr>
              <a:t>女性は一生、ホルモンの変動の波にさらされます。</a:t>
            </a:r>
            <a:endParaRPr kumimoji="1" lang="en-US" altLang="ja-JP"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noProof="0" dirty="0">
                <a:solidFill>
                  <a:schemeClr val="tx1"/>
                </a:solidFill>
                <a:latin typeface="+mn-lt"/>
                <a:ea typeface="+mn-ea"/>
                <a:cs typeface="+mn-cs"/>
              </a:rPr>
              <a:t>その波は、毎月の生理周期の変動、妊娠・出産期の激しい変化、更年期の急激な減少と休む間もなく続きます。</a:t>
            </a:r>
            <a:endParaRPr kumimoji="1" lang="en-US" altLang="ja-JP"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noProof="0" dirty="0">
                <a:solidFill>
                  <a:schemeClr val="tx1"/>
                </a:solidFill>
                <a:latin typeface="+mn-lt"/>
                <a:ea typeface="+mn-ea"/>
                <a:cs typeface="+mn-cs"/>
              </a:rPr>
              <a:t>では、それぞれの変動について見てみましょう。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32</a:t>
            </a:fld>
            <a:endParaRPr kumimoji="1" lang="ja-JP" altLang="en-US"/>
          </a:p>
        </p:txBody>
      </p:sp>
      <p:sp>
        <p:nvSpPr>
          <p:cNvPr id="5" name="フッター プレースホルダー 4">
            <a:extLst>
              <a:ext uri="{FF2B5EF4-FFF2-40B4-BE49-F238E27FC236}">
                <a16:creationId xmlns:a16="http://schemas.microsoft.com/office/drawing/2014/main" id="{4FF3CE8D-2BA4-4B8F-AFD6-4B25B05B50E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079208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生理周期は「月経期→卵胞期→排卵期→月経前」というサイクルの繰り返しです。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その中で、排卵期にはエストロゲンの分泌量がピークに、生理前にはプロゲステロンがピークに達します。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心身に影響するホルモンが短期間のうちに大きく変動するので、心身の不調が起こりやすい状況となります。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33</a:t>
            </a:fld>
            <a:endParaRPr kumimoji="1" lang="ja-JP" altLang="en-US"/>
          </a:p>
        </p:txBody>
      </p:sp>
      <p:sp>
        <p:nvSpPr>
          <p:cNvPr id="5" name="フッター プレースホルダー 4">
            <a:extLst>
              <a:ext uri="{FF2B5EF4-FFF2-40B4-BE49-F238E27FC236}">
                <a16:creationId xmlns:a16="http://schemas.microsoft.com/office/drawing/2014/main" id="{0ECE06A2-AB46-4437-9853-437560D904E3}"/>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4026834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noProof="0" dirty="0">
                <a:solidFill>
                  <a:schemeClr val="tx1"/>
                </a:solidFill>
                <a:latin typeface="+mn-lt"/>
                <a:ea typeface="+mn-ea"/>
                <a:cs typeface="+mn-cs"/>
              </a:rPr>
              <a:t>次に、妊娠</a:t>
            </a:r>
            <a:r>
              <a:rPr kumimoji="1" lang="ja-JP" altLang="en-US" sz="1200" kern="1200" noProof="0" dirty="0">
                <a:solidFill>
                  <a:schemeClr val="tx1"/>
                </a:solidFill>
                <a:latin typeface="+mn-lt"/>
                <a:ea typeface="+mn-ea"/>
                <a:cs typeface="+mn-cs"/>
              </a:rPr>
              <a:t>・</a:t>
            </a:r>
            <a:r>
              <a:rPr kumimoji="1" lang="ja-JP" altLang="ja-JP" sz="1200" kern="1200" noProof="0" dirty="0">
                <a:solidFill>
                  <a:schemeClr val="tx1"/>
                </a:solidFill>
                <a:latin typeface="+mn-lt"/>
                <a:ea typeface="+mn-ea"/>
                <a:cs typeface="+mn-cs"/>
              </a:rPr>
              <a:t>出産期では妊娠するとエストロゲンやプロゲステロンは大きく増加します。</a:t>
            </a:r>
            <a:endParaRPr kumimoji="1" lang="en-US" altLang="ja-JP"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noProof="0" dirty="0">
                <a:solidFill>
                  <a:schemeClr val="tx1"/>
                </a:solidFill>
                <a:latin typeface="+mn-lt"/>
                <a:ea typeface="+mn-ea"/>
                <a:cs typeface="+mn-cs"/>
              </a:rPr>
              <a:t>個人差はありますが、エストロゲンは妊娠前のおよそ</a:t>
            </a:r>
            <a:r>
              <a:rPr kumimoji="1" lang="en-US" altLang="ja-JP" sz="1200" kern="1200" noProof="0" dirty="0">
                <a:solidFill>
                  <a:schemeClr val="tx1"/>
                </a:solidFill>
                <a:latin typeface="+mn-lt"/>
                <a:ea typeface="+mn-ea"/>
                <a:cs typeface="+mn-cs"/>
              </a:rPr>
              <a:t>50</a:t>
            </a:r>
            <a:r>
              <a:rPr kumimoji="1" lang="ja-JP" altLang="ja-JP" sz="1200" kern="1200" noProof="0" dirty="0">
                <a:solidFill>
                  <a:schemeClr val="tx1"/>
                </a:solidFill>
                <a:latin typeface="+mn-lt"/>
                <a:ea typeface="+mn-ea"/>
                <a:cs typeface="+mn-cs"/>
              </a:rPr>
              <a:t>～</a:t>
            </a:r>
            <a:r>
              <a:rPr kumimoji="1" lang="en-US" altLang="ja-JP" sz="1200" kern="1200" noProof="0" dirty="0">
                <a:solidFill>
                  <a:schemeClr val="tx1"/>
                </a:solidFill>
                <a:latin typeface="+mn-lt"/>
                <a:ea typeface="+mn-ea"/>
                <a:cs typeface="+mn-cs"/>
              </a:rPr>
              <a:t>100</a:t>
            </a:r>
            <a:r>
              <a:rPr kumimoji="1" lang="ja-JP" altLang="ja-JP" sz="1200" kern="1200" noProof="0" dirty="0">
                <a:solidFill>
                  <a:schemeClr val="tx1"/>
                </a:solidFill>
                <a:latin typeface="+mn-lt"/>
                <a:ea typeface="+mn-ea"/>
                <a:cs typeface="+mn-cs"/>
              </a:rPr>
              <a:t>倍、プロゲステロンはおよそ</a:t>
            </a:r>
            <a:r>
              <a:rPr kumimoji="1" lang="en-US" altLang="ja-JP" sz="1200" kern="1200" noProof="0" dirty="0">
                <a:solidFill>
                  <a:schemeClr val="tx1"/>
                </a:solidFill>
                <a:latin typeface="+mn-lt"/>
                <a:ea typeface="+mn-ea"/>
                <a:cs typeface="+mn-cs"/>
              </a:rPr>
              <a:t>15</a:t>
            </a:r>
            <a:r>
              <a:rPr kumimoji="1" lang="ja-JP" altLang="ja-JP" sz="1200" kern="1200" noProof="0" dirty="0">
                <a:solidFill>
                  <a:schemeClr val="tx1"/>
                </a:solidFill>
                <a:latin typeface="+mn-lt"/>
                <a:ea typeface="+mn-ea"/>
                <a:cs typeface="+mn-cs"/>
              </a:rPr>
              <a:t>倍にまで増えると言われています。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noProof="0" dirty="0">
                <a:solidFill>
                  <a:schemeClr val="tx1"/>
                </a:solidFill>
                <a:latin typeface="+mn-lt"/>
                <a:ea typeface="+mn-ea"/>
                <a:cs typeface="+mn-cs"/>
              </a:rPr>
              <a:t>しかし出産を経て、授乳の期間になると、それらは急激に減少します。</a:t>
            </a:r>
            <a:endParaRPr kumimoji="1" lang="en-US" altLang="ja-JP"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noProof="0" dirty="0">
                <a:solidFill>
                  <a:schemeClr val="tx1"/>
                </a:solidFill>
                <a:latin typeface="+mn-lt"/>
                <a:ea typeface="+mn-ea"/>
                <a:cs typeface="+mn-cs"/>
              </a:rPr>
              <a:t>あまりに急激な変化のため、産後うつになってしまう場合もあります。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noProof="0" dirty="0">
                <a:solidFill>
                  <a:schemeClr val="tx1"/>
                </a:solidFill>
                <a:latin typeface="+mn-lt"/>
                <a:ea typeface="+mn-ea"/>
                <a:cs typeface="+mn-cs"/>
              </a:rPr>
              <a:t>授乳をしている間は女性ホルモンの分泌が抑えられますが、授乳を終了すると徐々に</a:t>
            </a:r>
            <a:r>
              <a:rPr kumimoji="1" lang="ja-JP" altLang="en-US" sz="1200" kern="1200" noProof="0" dirty="0">
                <a:solidFill>
                  <a:schemeClr val="tx1"/>
                </a:solidFill>
                <a:latin typeface="+mn-lt"/>
                <a:ea typeface="+mn-ea"/>
                <a:cs typeface="+mn-cs"/>
              </a:rPr>
              <a:t>生理</a:t>
            </a:r>
            <a:r>
              <a:rPr kumimoji="1" lang="ja-JP" altLang="ja-JP" sz="1200" kern="1200" noProof="0" dirty="0">
                <a:solidFill>
                  <a:schemeClr val="tx1"/>
                </a:solidFill>
                <a:latin typeface="+mn-lt"/>
                <a:ea typeface="+mn-ea"/>
                <a:cs typeface="+mn-cs"/>
              </a:rPr>
              <a:t>周期の波に戻ります。</a:t>
            </a:r>
            <a:endParaRPr kumimoji="1" lang="en-US" altLang="ja-JP" sz="1200" kern="1200" noProof="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34</a:t>
            </a:fld>
            <a:endParaRPr kumimoji="1" lang="ja-JP" altLang="en-US"/>
          </a:p>
        </p:txBody>
      </p:sp>
      <p:sp>
        <p:nvSpPr>
          <p:cNvPr id="5" name="フッター プレースホルダー 4">
            <a:extLst>
              <a:ext uri="{FF2B5EF4-FFF2-40B4-BE49-F238E27FC236}">
                <a16:creationId xmlns:a16="http://schemas.microsoft.com/office/drawing/2014/main" id="{1B916196-B00B-4217-B361-5F562BFE92F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448653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そして、</a:t>
            </a:r>
            <a:r>
              <a:rPr kumimoji="1" lang="en-US" altLang="ja-JP" sz="1200" kern="1200" dirty="0">
                <a:solidFill>
                  <a:schemeClr val="tx1"/>
                </a:solidFill>
                <a:latin typeface="+mn-lt"/>
                <a:ea typeface="+mn-ea"/>
                <a:cs typeface="+mn-cs"/>
              </a:rPr>
              <a:t>50</a:t>
            </a:r>
            <a:r>
              <a:rPr kumimoji="1" lang="ja-JP" altLang="ja-JP" sz="1200" kern="1200" dirty="0">
                <a:solidFill>
                  <a:schemeClr val="tx1"/>
                </a:solidFill>
                <a:latin typeface="+mn-lt"/>
                <a:ea typeface="+mn-ea"/>
                <a:cs typeface="+mn-cs"/>
              </a:rPr>
              <a:t>歳前後になると</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がなくなり閉経を迎えます。これが更年期です。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女性ホルモンの分泌は、閉経後急速に減少します。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この閉経前後の変動により、</a:t>
            </a:r>
            <a:r>
              <a:rPr kumimoji="1" lang="ja-JP" altLang="en-US" sz="1200" kern="1200" dirty="0">
                <a:solidFill>
                  <a:schemeClr val="tx1"/>
                </a:solidFill>
                <a:latin typeface="+mn-lt"/>
                <a:ea typeface="+mn-ea"/>
                <a:cs typeface="+mn-cs"/>
              </a:rPr>
              <a:t>さまざまな</a:t>
            </a:r>
            <a:r>
              <a:rPr kumimoji="1" lang="ja-JP" altLang="ja-JP" sz="1200" kern="1200" dirty="0">
                <a:solidFill>
                  <a:schemeClr val="tx1"/>
                </a:solidFill>
                <a:latin typeface="+mn-lt"/>
                <a:ea typeface="+mn-ea"/>
                <a:cs typeface="+mn-cs"/>
              </a:rPr>
              <a:t>更年期の症状がでてきます。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更年期後は、骨粗しょう症や動脈硬化のリスクが上昇します。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このように、本人の意思とは関係なくホルモンは変動し、女性は一生、この変化の波の影響を心身ともに受け続けるのです。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35</a:t>
            </a:fld>
            <a:endParaRPr kumimoji="1" lang="ja-JP" altLang="en-US"/>
          </a:p>
        </p:txBody>
      </p:sp>
      <p:sp>
        <p:nvSpPr>
          <p:cNvPr id="5" name="フッター プレースホルダー 4">
            <a:extLst>
              <a:ext uri="{FF2B5EF4-FFF2-40B4-BE49-F238E27FC236}">
                <a16:creationId xmlns:a16="http://schemas.microsoft.com/office/drawing/2014/main" id="{829664C3-6EBE-49A1-8C10-6A171BAD769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097279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とは、いったいどんなものなのでしょうか</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36</a:t>
            </a:fld>
            <a:endParaRPr kumimoji="1" lang="ja-JP" altLang="en-US"/>
          </a:p>
        </p:txBody>
      </p:sp>
      <p:sp>
        <p:nvSpPr>
          <p:cNvPr id="5" name="フッター プレースホルダー 4">
            <a:extLst>
              <a:ext uri="{FF2B5EF4-FFF2-40B4-BE49-F238E27FC236}">
                <a16:creationId xmlns:a16="http://schemas.microsoft.com/office/drawing/2014/main" id="{2F8BB219-45C5-415A-8504-CFA3131C6526}"/>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684565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とは、妊娠が成立しなかったときに子宮内膜が剥がれ落ち、血液とともに排出されることを言います。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排出される赤色の血のことを経血といいます。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37</a:t>
            </a:fld>
            <a:endParaRPr kumimoji="1" lang="ja-JP" altLang="en-US"/>
          </a:p>
        </p:txBody>
      </p:sp>
      <p:sp>
        <p:nvSpPr>
          <p:cNvPr id="5" name="フッター プレースホルダー 4">
            <a:extLst>
              <a:ext uri="{FF2B5EF4-FFF2-40B4-BE49-F238E27FC236}">
                <a16:creationId xmlns:a16="http://schemas.microsoft.com/office/drawing/2014/main" id="{737E6B78-E7A8-4059-8FD0-F0EDE8AC27F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288698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の周期は</a:t>
            </a:r>
            <a:r>
              <a:rPr kumimoji="1" lang="en-US" altLang="ja-JP" sz="1200" kern="1200" dirty="0">
                <a:solidFill>
                  <a:schemeClr val="tx1"/>
                </a:solidFill>
                <a:latin typeface="+mn-lt"/>
                <a:ea typeface="+mn-ea"/>
                <a:cs typeface="+mn-cs"/>
              </a:rPr>
              <a:t>25</a:t>
            </a:r>
            <a:r>
              <a:rPr kumimoji="1" lang="ja-JP" altLang="ja-JP"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38</a:t>
            </a:r>
            <a:r>
              <a:rPr kumimoji="1" lang="ja-JP" altLang="ja-JP" sz="1200" kern="1200" dirty="0">
                <a:solidFill>
                  <a:schemeClr val="tx1"/>
                </a:solidFill>
                <a:latin typeface="+mn-lt"/>
                <a:ea typeface="+mn-ea"/>
                <a:cs typeface="+mn-cs"/>
              </a:rPr>
              <a:t>日、期間は</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7</a:t>
            </a:r>
            <a:r>
              <a:rPr kumimoji="1" lang="ja-JP" altLang="ja-JP" sz="1200" kern="1200" dirty="0">
                <a:solidFill>
                  <a:schemeClr val="tx1"/>
                </a:solidFill>
                <a:latin typeface="+mn-lt"/>
                <a:ea typeface="+mn-ea"/>
                <a:cs typeface="+mn-cs"/>
              </a:rPr>
              <a:t>日間というのが正常値とされています。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38</a:t>
            </a:fld>
            <a:endParaRPr kumimoji="1" lang="ja-JP" altLang="en-US"/>
          </a:p>
        </p:txBody>
      </p:sp>
      <p:sp>
        <p:nvSpPr>
          <p:cNvPr id="5" name="フッター プレースホルダー 4">
            <a:extLst>
              <a:ext uri="{FF2B5EF4-FFF2-40B4-BE49-F238E27FC236}">
                <a16:creationId xmlns:a16="http://schemas.microsoft.com/office/drawing/2014/main" id="{7938CB17-EF0A-4CA0-9481-B7F0A448821C}"/>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333206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経血の量は、</a:t>
            </a:r>
            <a:r>
              <a:rPr kumimoji="1" lang="en-US" altLang="ja-JP" sz="1200" kern="1200" dirty="0">
                <a:solidFill>
                  <a:schemeClr val="tx1"/>
                </a:solidFill>
                <a:latin typeface="+mn-lt"/>
                <a:ea typeface="+mn-ea"/>
                <a:cs typeface="+mn-cs"/>
              </a:rPr>
              <a:t>1</a:t>
            </a:r>
            <a:r>
              <a:rPr kumimoji="1" lang="ja-JP" altLang="ja-JP" sz="1200" kern="1200" dirty="0">
                <a:solidFill>
                  <a:schemeClr val="tx1"/>
                </a:solidFill>
                <a:latin typeface="+mn-lt"/>
                <a:ea typeface="+mn-ea"/>
                <a:cs typeface="+mn-cs"/>
              </a:rPr>
              <a:t>回の</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あたり、</a:t>
            </a:r>
            <a:r>
              <a:rPr kumimoji="1" lang="en-US" altLang="ja-JP" sz="1200" kern="1200" dirty="0">
                <a:solidFill>
                  <a:schemeClr val="tx1"/>
                </a:solidFill>
                <a:latin typeface="+mn-lt"/>
                <a:ea typeface="+mn-ea"/>
                <a:cs typeface="+mn-cs"/>
              </a:rPr>
              <a:t>20</a:t>
            </a:r>
            <a:r>
              <a:rPr kumimoji="1" lang="ja-JP" altLang="ja-JP"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140</a:t>
            </a:r>
            <a:r>
              <a:rPr kumimoji="1" lang="ja-JP" altLang="en-US" sz="1200" kern="1200" dirty="0">
                <a:solidFill>
                  <a:schemeClr val="tx1"/>
                </a:solidFill>
                <a:latin typeface="+mn-lt"/>
                <a:ea typeface="+mn-ea"/>
                <a:cs typeface="+mn-cs"/>
              </a:rPr>
              <a:t>ミリリットル</a:t>
            </a:r>
            <a:r>
              <a:rPr kumimoji="1" lang="ja-JP" altLang="ja-JP" sz="1200" kern="1200" dirty="0">
                <a:solidFill>
                  <a:schemeClr val="tx1"/>
                </a:solidFill>
                <a:latin typeface="+mn-lt"/>
                <a:ea typeface="+mn-ea"/>
                <a:cs typeface="+mn-cs"/>
              </a:rPr>
              <a:t>が正常と言われています。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経血量は個人差が大きいのですが、</a:t>
            </a:r>
            <a:r>
              <a:rPr kumimoji="1" lang="en-US" altLang="ja-JP" sz="1200" kern="1200" dirty="0">
                <a:solidFill>
                  <a:schemeClr val="tx1"/>
                </a:solidFill>
                <a:latin typeface="+mn-lt"/>
                <a:ea typeface="+mn-ea"/>
                <a:cs typeface="+mn-cs"/>
              </a:rPr>
              <a:t>30</a:t>
            </a:r>
            <a:r>
              <a:rPr kumimoji="1" lang="ja-JP" altLang="ja-JP" sz="1200" kern="1200" dirty="0">
                <a:solidFill>
                  <a:schemeClr val="tx1"/>
                </a:solidFill>
                <a:latin typeface="+mn-lt"/>
                <a:ea typeface="+mn-ea"/>
                <a:cs typeface="+mn-cs"/>
              </a:rPr>
              <a:t>㎝くらい長さのある夜用ナプキンを使っても、</a:t>
            </a:r>
            <a:r>
              <a:rPr kumimoji="1" lang="en-US" altLang="ja-JP" sz="1200" kern="1200" dirty="0">
                <a:solidFill>
                  <a:schemeClr val="tx1"/>
                </a:solidFill>
                <a:latin typeface="+mn-lt"/>
                <a:ea typeface="+mn-ea"/>
                <a:cs typeface="+mn-cs"/>
              </a:rPr>
              <a:t>1</a:t>
            </a:r>
            <a:r>
              <a:rPr kumimoji="1" lang="ja-JP" altLang="ja-JP" sz="1200" kern="1200" dirty="0">
                <a:solidFill>
                  <a:schemeClr val="tx1"/>
                </a:solidFill>
                <a:latin typeface="+mn-lt"/>
                <a:ea typeface="+mn-ea"/>
                <a:cs typeface="+mn-cs"/>
              </a:rPr>
              <a:t>時間で取り換えなければならないほど多い人もいます。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長時間の会議のときなど</a:t>
            </a:r>
            <a:r>
              <a:rPr kumimoji="1" lang="ja-JP" altLang="en-US" sz="1200" kern="1200" dirty="0">
                <a:solidFill>
                  <a:schemeClr val="tx1"/>
                </a:solidFill>
                <a:latin typeface="+mn-lt"/>
                <a:ea typeface="+mn-ea"/>
                <a:cs typeface="+mn-cs"/>
              </a:rPr>
              <a:t>はとても不安になります。</a:t>
            </a:r>
            <a:r>
              <a:rPr kumimoji="1" lang="ja-JP" altLang="ja-JP" sz="1200" kern="1200" dirty="0">
                <a:solidFill>
                  <a:schemeClr val="tx1"/>
                </a:solidFill>
                <a:latin typeface="+mn-lt"/>
                <a:ea typeface="+mn-ea"/>
                <a:cs typeface="+mn-cs"/>
              </a:rPr>
              <a:t>適宜休憩をとれるような配慮があるとよいでしょう。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39</a:t>
            </a:fld>
            <a:endParaRPr kumimoji="1" lang="ja-JP" altLang="en-US"/>
          </a:p>
        </p:txBody>
      </p:sp>
      <p:sp>
        <p:nvSpPr>
          <p:cNvPr id="5" name="フッター プレースホルダー 4">
            <a:extLst>
              <a:ext uri="{FF2B5EF4-FFF2-40B4-BE49-F238E27FC236}">
                <a16:creationId xmlns:a16="http://schemas.microsoft.com/office/drawing/2014/main" id="{DF4E3C76-D361-40E3-871C-FCE4F0B1B84B}"/>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63570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女性の健康のこと、知る必要ありますか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a:t>
            </a:fld>
            <a:endParaRPr kumimoji="1" lang="ja-JP" altLang="en-US"/>
          </a:p>
        </p:txBody>
      </p:sp>
      <p:sp>
        <p:nvSpPr>
          <p:cNvPr id="5" name="フッター プレースホルダー 4">
            <a:extLst>
              <a:ext uri="{FF2B5EF4-FFF2-40B4-BE49-F238E27FC236}">
                <a16:creationId xmlns:a16="http://schemas.microsoft.com/office/drawing/2014/main" id="{991E0888-E1E3-45AF-9E00-0646712537F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510593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女性特有の健康課題のなかでもっとも多くの女性が悩まされているのが</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痛です。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40</a:t>
            </a:fld>
            <a:endParaRPr kumimoji="1" lang="ja-JP" altLang="en-US"/>
          </a:p>
        </p:txBody>
      </p:sp>
      <p:sp>
        <p:nvSpPr>
          <p:cNvPr id="5" name="フッター プレースホルダー 4">
            <a:extLst>
              <a:ext uri="{FF2B5EF4-FFF2-40B4-BE49-F238E27FC236}">
                <a16:creationId xmlns:a16="http://schemas.microsoft.com/office/drawing/2014/main" id="{49A4871B-7225-48A5-9E46-1A0344B98B0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217341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少しの</a:t>
            </a:r>
            <a:r>
              <a:rPr kumimoji="1" lang="ja-JP" altLang="ja-JP" sz="1200" kern="1200" dirty="0">
                <a:solidFill>
                  <a:schemeClr val="tx1"/>
                </a:solidFill>
                <a:latin typeface="+mn-lt"/>
                <a:ea typeface="+mn-ea"/>
                <a:cs typeface="+mn-cs"/>
              </a:rPr>
              <a:t>痛みは生理的な現象ですが、痛みが強く、日常生活に支障をきたす場合</a:t>
            </a:r>
            <a:r>
              <a:rPr kumimoji="1" lang="ja-JP" altLang="en-US" sz="1200" kern="1200" dirty="0">
                <a:solidFill>
                  <a:schemeClr val="tx1"/>
                </a:solidFill>
                <a:latin typeface="+mn-lt"/>
                <a:ea typeface="+mn-ea"/>
                <a:cs typeface="+mn-cs"/>
              </a:rPr>
              <a:t>を</a:t>
            </a:r>
            <a:r>
              <a:rPr kumimoji="1" lang="ja-JP" altLang="ja-JP" sz="1200" kern="1200" dirty="0">
                <a:solidFill>
                  <a:schemeClr val="tx1"/>
                </a:solidFill>
                <a:latin typeface="+mn-lt"/>
                <a:ea typeface="+mn-ea"/>
                <a:cs typeface="+mn-cs"/>
              </a:rPr>
              <a:t>「月経困難症」といい</a:t>
            </a:r>
            <a:r>
              <a:rPr kumimoji="1" lang="ja-JP" altLang="en-US" sz="1200" kern="1200" dirty="0">
                <a:solidFill>
                  <a:schemeClr val="tx1"/>
                </a:solidFill>
                <a:latin typeface="+mn-lt"/>
                <a:ea typeface="+mn-ea"/>
                <a:cs typeface="+mn-cs"/>
              </a:rPr>
              <a:t>、何らかの病気が原因となっている場合があります。</a:t>
            </a:r>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41</a:t>
            </a:fld>
            <a:endParaRPr kumimoji="1" lang="ja-JP" altLang="en-US"/>
          </a:p>
        </p:txBody>
      </p:sp>
      <p:sp>
        <p:nvSpPr>
          <p:cNvPr id="5" name="フッター プレースホルダー 4">
            <a:extLst>
              <a:ext uri="{FF2B5EF4-FFF2-40B4-BE49-F238E27FC236}">
                <a16:creationId xmlns:a16="http://schemas.microsoft.com/office/drawing/2014/main" id="{E8D9FDB1-D256-49AA-875E-A16ACF774A45}"/>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70218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痛で診察を受けた女性のうち、</a:t>
            </a:r>
            <a:r>
              <a:rPr kumimoji="1" lang="en-US" altLang="ja-JP" sz="1200" kern="1200" dirty="0">
                <a:solidFill>
                  <a:schemeClr val="tx1"/>
                </a:solidFill>
                <a:latin typeface="+mn-lt"/>
                <a:ea typeface="+mn-ea"/>
                <a:cs typeface="+mn-cs"/>
              </a:rPr>
              <a:t>20</a:t>
            </a:r>
            <a:r>
              <a:rPr kumimoji="1" lang="ja-JP" altLang="ja-JP" sz="1200" kern="1200" dirty="0">
                <a:solidFill>
                  <a:schemeClr val="tx1"/>
                </a:solidFill>
                <a:latin typeface="+mn-lt"/>
                <a:ea typeface="+mn-ea"/>
                <a:cs typeface="+mn-cs"/>
              </a:rPr>
              <a:t>代で</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割、</a:t>
            </a:r>
            <a:r>
              <a:rPr kumimoji="1" lang="en-US" altLang="ja-JP" sz="1200" kern="1200" dirty="0">
                <a:solidFill>
                  <a:schemeClr val="tx1"/>
                </a:solidFill>
                <a:latin typeface="+mn-lt"/>
                <a:ea typeface="+mn-ea"/>
                <a:cs typeface="+mn-cs"/>
              </a:rPr>
              <a:t>30</a:t>
            </a:r>
            <a:r>
              <a:rPr kumimoji="1" lang="ja-JP" altLang="ja-JP" sz="1200" kern="1200" dirty="0">
                <a:solidFill>
                  <a:schemeClr val="tx1"/>
                </a:solidFill>
                <a:latin typeface="+mn-lt"/>
                <a:ea typeface="+mn-ea"/>
                <a:cs typeface="+mn-cs"/>
              </a:rPr>
              <a:t>代で</a:t>
            </a:r>
            <a:r>
              <a:rPr kumimoji="1" lang="en-US" altLang="ja-JP" sz="1200" kern="1200" dirty="0">
                <a:solidFill>
                  <a:schemeClr val="tx1"/>
                </a:solidFill>
                <a:latin typeface="+mn-lt"/>
                <a:ea typeface="+mn-ea"/>
                <a:cs typeface="+mn-cs"/>
              </a:rPr>
              <a:t>5</a:t>
            </a:r>
            <a:r>
              <a:rPr kumimoji="1" lang="ja-JP" altLang="ja-JP" sz="1200" kern="1200" dirty="0">
                <a:solidFill>
                  <a:schemeClr val="tx1"/>
                </a:solidFill>
                <a:latin typeface="+mn-lt"/>
                <a:ea typeface="+mn-ea"/>
                <a:cs typeface="+mn-cs"/>
              </a:rPr>
              <a:t>割、</a:t>
            </a:r>
            <a:r>
              <a:rPr kumimoji="1" lang="en-US" altLang="ja-JP" sz="1200" kern="1200" dirty="0">
                <a:solidFill>
                  <a:schemeClr val="tx1"/>
                </a:solidFill>
                <a:latin typeface="+mn-lt"/>
                <a:ea typeface="+mn-ea"/>
                <a:cs typeface="+mn-cs"/>
              </a:rPr>
              <a:t>40</a:t>
            </a:r>
            <a:r>
              <a:rPr kumimoji="1" lang="ja-JP" altLang="ja-JP" sz="1200" kern="1200" dirty="0">
                <a:solidFill>
                  <a:schemeClr val="tx1"/>
                </a:solidFill>
                <a:latin typeface="+mn-lt"/>
                <a:ea typeface="+mn-ea"/>
                <a:cs typeface="+mn-cs"/>
              </a:rPr>
              <a:t>代で</a:t>
            </a:r>
            <a:r>
              <a:rPr kumimoji="1" lang="en-US" altLang="ja-JP" sz="1200" kern="1200" dirty="0">
                <a:solidFill>
                  <a:schemeClr val="tx1"/>
                </a:solidFill>
                <a:latin typeface="+mn-lt"/>
                <a:ea typeface="+mn-ea"/>
                <a:cs typeface="+mn-cs"/>
              </a:rPr>
              <a:t>7</a:t>
            </a:r>
            <a:r>
              <a:rPr kumimoji="1" lang="ja-JP" altLang="ja-JP" sz="1200" kern="1200" dirty="0">
                <a:solidFill>
                  <a:schemeClr val="tx1"/>
                </a:solidFill>
                <a:latin typeface="+mn-lt"/>
                <a:ea typeface="+mn-ea"/>
                <a:cs typeface="+mn-cs"/>
              </a:rPr>
              <a:t>割の人が子宮内膜症や子宮筋腫などの病気が原因</a:t>
            </a:r>
            <a:r>
              <a:rPr kumimoji="1" lang="ja-JP" altLang="en-US" sz="1200" kern="1200" dirty="0">
                <a:solidFill>
                  <a:schemeClr val="tx1"/>
                </a:solidFill>
                <a:latin typeface="+mn-lt"/>
                <a:ea typeface="+mn-ea"/>
                <a:cs typeface="+mn-cs"/>
              </a:rPr>
              <a:t>でした。</a:t>
            </a:r>
            <a:endParaRPr kumimoji="1" lang="ja-JP"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これらの病気は不妊の原因</a:t>
            </a:r>
            <a:r>
              <a:rPr kumimoji="1" lang="ja-JP" altLang="en-US" sz="1200" kern="1200" dirty="0">
                <a:solidFill>
                  <a:schemeClr val="tx1"/>
                </a:solidFill>
                <a:latin typeface="+mn-lt"/>
                <a:ea typeface="+mn-ea"/>
                <a:cs typeface="+mn-cs"/>
              </a:rPr>
              <a:t>に</a:t>
            </a:r>
            <a:r>
              <a:rPr kumimoji="1" lang="ja-JP" altLang="ja-JP" sz="1200" kern="1200" dirty="0">
                <a:solidFill>
                  <a:schemeClr val="tx1"/>
                </a:solidFill>
                <a:latin typeface="+mn-lt"/>
                <a:ea typeface="+mn-ea"/>
                <a:cs typeface="+mn-cs"/>
              </a:rPr>
              <a:t>なることもありますので、早めの受診が大切です</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42</a:t>
            </a:fld>
            <a:endParaRPr kumimoji="1" lang="ja-JP" altLang="en-US"/>
          </a:p>
        </p:txBody>
      </p:sp>
      <p:sp>
        <p:nvSpPr>
          <p:cNvPr id="5" name="フッター プレースホルダー 4">
            <a:extLst>
              <a:ext uri="{FF2B5EF4-FFF2-40B4-BE49-F238E27FC236}">
                <a16:creationId xmlns:a16="http://schemas.microsoft.com/office/drawing/2014/main" id="{814C2289-516E-4D89-ACA4-C5D8CF09632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034395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に関わる不調は</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痛だけではありません</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前に起こる月経前症候群</a:t>
            </a:r>
            <a:r>
              <a:rPr kumimoji="1" lang="en-US" altLang="ja-JP" sz="1200" kern="1200" dirty="0">
                <a:solidFill>
                  <a:schemeClr val="tx1"/>
                </a:solidFill>
                <a:latin typeface="+mn-lt"/>
                <a:ea typeface="+mn-ea"/>
                <a:cs typeface="+mn-cs"/>
              </a:rPr>
              <a:t>PMS</a:t>
            </a:r>
            <a:r>
              <a:rPr kumimoji="1" lang="ja-JP" altLang="ja-JP" sz="1200" kern="1200" dirty="0">
                <a:solidFill>
                  <a:schemeClr val="tx1"/>
                </a:solidFill>
                <a:latin typeface="+mn-lt"/>
                <a:ea typeface="+mn-ea"/>
                <a:cs typeface="+mn-cs"/>
              </a:rPr>
              <a:t>という不調もあります</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43</a:t>
            </a:fld>
            <a:endParaRPr kumimoji="1" lang="ja-JP" altLang="en-US"/>
          </a:p>
        </p:txBody>
      </p:sp>
      <p:sp>
        <p:nvSpPr>
          <p:cNvPr id="5" name="フッター プレースホルダー 4">
            <a:extLst>
              <a:ext uri="{FF2B5EF4-FFF2-40B4-BE49-F238E27FC236}">
                <a16:creationId xmlns:a16="http://schemas.microsoft.com/office/drawing/2014/main" id="{E363358B-49D7-426E-97BC-D37ABB2AE57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631643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月経前症候群</a:t>
            </a:r>
            <a:r>
              <a:rPr kumimoji="1" lang="en-US" altLang="ja-JP" sz="1200" kern="1200" dirty="0">
                <a:solidFill>
                  <a:schemeClr val="tx1"/>
                </a:solidFill>
                <a:latin typeface="+mn-lt"/>
                <a:ea typeface="+mn-ea"/>
                <a:cs typeface="+mn-cs"/>
              </a:rPr>
              <a:t>PMS</a:t>
            </a:r>
            <a:r>
              <a:rPr kumimoji="1" lang="ja-JP" altLang="en-US" sz="1200" kern="1200" dirty="0">
                <a:solidFill>
                  <a:schemeClr val="tx1"/>
                </a:solidFill>
                <a:latin typeface="+mn-lt"/>
                <a:ea typeface="+mn-ea"/>
                <a:cs typeface="+mn-cs"/>
              </a:rPr>
              <a:t>は、生理</a:t>
            </a:r>
            <a:r>
              <a:rPr kumimoji="1" lang="ja-JP" altLang="ja-JP" sz="1200" kern="1200" dirty="0">
                <a:solidFill>
                  <a:schemeClr val="tx1"/>
                </a:solidFill>
                <a:latin typeface="+mn-lt"/>
                <a:ea typeface="+mn-ea"/>
                <a:cs typeface="+mn-cs"/>
              </a:rPr>
              <a:t>開始の</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10</a:t>
            </a:r>
            <a:r>
              <a:rPr kumimoji="1" lang="ja-JP" altLang="ja-JP" sz="1200" kern="1200" dirty="0">
                <a:solidFill>
                  <a:schemeClr val="tx1"/>
                </a:solidFill>
                <a:latin typeface="+mn-lt"/>
                <a:ea typeface="+mn-ea"/>
                <a:cs typeface="+mn-cs"/>
              </a:rPr>
              <a:t>日前から始まる様々な心身の症状で、</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が始まると症状が軽快</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消失します。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排卵後の女性ホルモンの急激な変化やストレスが要因と考えられています</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PMS</a:t>
            </a:r>
            <a:r>
              <a:rPr kumimoji="1" lang="ja-JP" altLang="ja-JP" sz="1200" kern="1200" dirty="0">
                <a:solidFill>
                  <a:schemeClr val="tx1"/>
                </a:solidFill>
                <a:latin typeface="+mn-lt"/>
                <a:ea typeface="+mn-ea"/>
                <a:cs typeface="+mn-cs"/>
              </a:rPr>
              <a:t>がより重症になると、月経前不快気分障害（</a:t>
            </a:r>
            <a:r>
              <a:rPr kumimoji="1" lang="en-US" altLang="ja-JP" sz="1200" kern="1200" dirty="0">
                <a:solidFill>
                  <a:schemeClr val="tx1"/>
                </a:solidFill>
                <a:latin typeface="+mn-lt"/>
                <a:ea typeface="+mn-ea"/>
                <a:cs typeface="+mn-cs"/>
              </a:rPr>
              <a:t>PMDD</a:t>
            </a:r>
            <a:r>
              <a:rPr kumimoji="1" lang="ja-JP" altLang="ja-JP" sz="1200" kern="1200" dirty="0">
                <a:solidFill>
                  <a:schemeClr val="tx1"/>
                </a:solidFill>
                <a:latin typeface="+mn-lt"/>
                <a:ea typeface="+mn-ea"/>
                <a:cs typeface="+mn-cs"/>
              </a:rPr>
              <a:t>）と診断されます</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44</a:t>
            </a:fld>
            <a:endParaRPr kumimoji="1" lang="ja-JP" altLang="en-US"/>
          </a:p>
        </p:txBody>
      </p:sp>
      <p:sp>
        <p:nvSpPr>
          <p:cNvPr id="5" name="フッター プレースホルダー 4">
            <a:extLst>
              <a:ext uri="{FF2B5EF4-FFF2-40B4-BE49-F238E27FC236}">
                <a16:creationId xmlns:a16="http://schemas.microsoft.com/office/drawing/2014/main" id="{625A193C-40AA-4D7D-8D2B-EA0F62B6F7A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491191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以上のように、</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といっても個人差が大きく、症状の出方は様々です。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月経困難症で痛み止めを飲んでも腹痛や腰痛がつらく、休みたいけど生理休暇は取りづらく、無理をして出勤する女性もたくさんいます。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また、長時間労働が原因で生理が止まったり、周期がずれたり、</a:t>
            </a:r>
            <a:r>
              <a:rPr kumimoji="1" lang="en-US" altLang="ja-JP" sz="1200" kern="1200" dirty="0">
                <a:solidFill>
                  <a:schemeClr val="tx1"/>
                </a:solidFill>
                <a:latin typeface="+mn-lt"/>
                <a:ea typeface="+mn-ea"/>
                <a:cs typeface="+mn-cs"/>
              </a:rPr>
              <a:t>PMS</a:t>
            </a:r>
            <a:r>
              <a:rPr kumimoji="1" lang="ja-JP" altLang="en-US" sz="1200" kern="1200" dirty="0">
                <a:solidFill>
                  <a:schemeClr val="tx1"/>
                </a:solidFill>
                <a:latin typeface="+mn-lt"/>
                <a:ea typeface="+mn-ea"/>
                <a:cs typeface="+mn-cs"/>
              </a:rPr>
              <a:t>がひどくなったり、生理痛がひどくなることがあります。</a:t>
            </a:r>
            <a:endParaRPr kumimoji="1" lang="en-US"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45</a:t>
            </a:fld>
            <a:endParaRPr kumimoji="1" lang="ja-JP" altLang="en-US"/>
          </a:p>
        </p:txBody>
      </p:sp>
      <p:sp>
        <p:nvSpPr>
          <p:cNvPr id="5" name="フッター プレースホルダー 4">
            <a:extLst>
              <a:ext uri="{FF2B5EF4-FFF2-40B4-BE49-F238E27FC236}">
                <a16:creationId xmlns:a16="http://schemas.microsoft.com/office/drawing/2014/main" id="{AD359C98-5FFC-4FD8-AAEE-F5116FFAF369}"/>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587278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に関わる不調の治療薬として、低用量ピルがあります。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46</a:t>
            </a:fld>
            <a:endParaRPr kumimoji="1" lang="ja-JP" altLang="en-US"/>
          </a:p>
        </p:txBody>
      </p:sp>
      <p:sp>
        <p:nvSpPr>
          <p:cNvPr id="5" name="フッター プレースホルダー 4">
            <a:extLst>
              <a:ext uri="{FF2B5EF4-FFF2-40B4-BE49-F238E27FC236}">
                <a16:creationId xmlns:a16="http://schemas.microsoft.com/office/drawing/2014/main" id="{1419DC55-04EB-479F-B86E-FF046561487B}"/>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105553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避妊薬、というイメージが強いかもしれませんが、</a:t>
            </a:r>
            <a:r>
              <a:rPr kumimoji="1" lang="ja-JP" altLang="en-US" sz="1200" kern="1200" dirty="0">
                <a:solidFill>
                  <a:schemeClr val="tx1"/>
                </a:solidFill>
                <a:latin typeface="+mn-lt"/>
                <a:ea typeface="+mn-ea"/>
                <a:cs typeface="+mn-cs"/>
              </a:rPr>
              <a:t>生理</a:t>
            </a:r>
            <a:r>
              <a:rPr kumimoji="1" lang="ja-JP" altLang="ja-JP" sz="1200" kern="1200" dirty="0">
                <a:solidFill>
                  <a:schemeClr val="tx1"/>
                </a:solidFill>
                <a:latin typeface="+mn-lt"/>
                <a:ea typeface="+mn-ea"/>
                <a:cs typeface="+mn-cs"/>
              </a:rPr>
              <a:t>に関わる不調の治療薬として鎮痛剤、漢方薬とともに一般的に使われています</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鎮痛剤や漢方薬ではなかなか改善しなかった人が低用量ピルで症状がかなり改善したといった例もあります。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ですが、</a:t>
            </a:r>
            <a:r>
              <a:rPr kumimoji="1" lang="ja-JP" altLang="ja-JP" sz="1200" kern="1200" dirty="0">
                <a:solidFill>
                  <a:schemeClr val="tx1"/>
                </a:solidFill>
                <a:latin typeface="+mn-lt"/>
                <a:ea typeface="+mn-ea"/>
                <a:cs typeface="+mn-cs"/>
              </a:rPr>
              <a:t>低用量ピルは病院での処方が必要です。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女性に関わる不調を理解し、受診しやすい職場環境づくりを進めていきましょう。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47</a:t>
            </a:fld>
            <a:endParaRPr kumimoji="1" lang="ja-JP" altLang="en-US"/>
          </a:p>
        </p:txBody>
      </p:sp>
      <p:sp>
        <p:nvSpPr>
          <p:cNvPr id="5" name="フッター プレースホルダー 4">
            <a:extLst>
              <a:ext uri="{FF2B5EF4-FFF2-40B4-BE49-F238E27FC236}">
                <a16:creationId xmlns:a16="http://schemas.microsoft.com/office/drawing/2014/main" id="{9F5BE188-A184-48E7-A575-0B3C1FDD535C}"/>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453436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最後に、生理休暇の現状と企業の取組事例についてお話します。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48</a:t>
            </a:fld>
            <a:endParaRPr kumimoji="1" lang="ja-JP" altLang="en-US"/>
          </a:p>
        </p:txBody>
      </p:sp>
      <p:sp>
        <p:nvSpPr>
          <p:cNvPr id="5" name="フッター プレースホルダー 4">
            <a:extLst>
              <a:ext uri="{FF2B5EF4-FFF2-40B4-BE49-F238E27FC236}">
                <a16:creationId xmlns:a16="http://schemas.microsoft.com/office/drawing/2014/main" id="{978B0EBD-EB1A-416D-BCEB-B3F8AA9D427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44764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生理休暇は労働基準法第</a:t>
            </a:r>
            <a:r>
              <a:rPr kumimoji="1" lang="en-US" altLang="ja-JP" sz="1200" kern="1200" dirty="0">
                <a:solidFill>
                  <a:schemeClr val="tx1"/>
                </a:solidFill>
                <a:latin typeface="+mn-lt"/>
                <a:ea typeface="+mn-ea"/>
                <a:cs typeface="+mn-cs"/>
              </a:rPr>
              <a:t>68</a:t>
            </a:r>
            <a:r>
              <a:rPr kumimoji="1" lang="ja-JP" altLang="ja-JP" sz="1200" kern="1200" dirty="0">
                <a:solidFill>
                  <a:schemeClr val="tx1"/>
                </a:solidFill>
                <a:latin typeface="+mn-lt"/>
                <a:ea typeface="+mn-ea"/>
                <a:cs typeface="+mn-cs"/>
              </a:rPr>
              <a:t>条により定められた休暇です</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会社の就業規則に</a:t>
            </a:r>
            <a:r>
              <a:rPr kumimoji="1" lang="ja-JP" altLang="en-US" sz="1200" kern="1200" dirty="0">
                <a:solidFill>
                  <a:schemeClr val="tx1"/>
                </a:solidFill>
                <a:latin typeface="+mn-lt"/>
                <a:ea typeface="+mn-ea"/>
                <a:cs typeface="+mn-cs"/>
              </a:rPr>
              <a:t>規定が</a:t>
            </a:r>
            <a:r>
              <a:rPr kumimoji="1" lang="ja-JP" altLang="ja-JP" sz="1200" kern="1200" dirty="0">
                <a:solidFill>
                  <a:schemeClr val="tx1"/>
                </a:solidFill>
                <a:latin typeface="+mn-lt"/>
                <a:ea typeface="+mn-ea"/>
                <a:cs typeface="+mn-cs"/>
              </a:rPr>
              <a:t>なくても、生理で就業が著しく困難</a:t>
            </a:r>
            <a:r>
              <a:rPr kumimoji="1" lang="ja-JP" altLang="en-US" sz="1200" kern="1200" dirty="0">
                <a:solidFill>
                  <a:schemeClr val="tx1"/>
                </a:solidFill>
                <a:latin typeface="+mn-lt"/>
                <a:ea typeface="+mn-ea"/>
                <a:cs typeface="+mn-cs"/>
              </a:rPr>
              <a:t>な</a:t>
            </a:r>
            <a:r>
              <a:rPr kumimoji="1" lang="ja-JP" altLang="ja-JP" sz="1200" kern="1200" dirty="0">
                <a:solidFill>
                  <a:schemeClr val="tx1"/>
                </a:solidFill>
                <a:latin typeface="+mn-lt"/>
                <a:ea typeface="+mn-ea"/>
                <a:cs typeface="+mn-cs"/>
              </a:rPr>
              <a:t>女性</a:t>
            </a:r>
            <a:r>
              <a:rPr kumimoji="1" lang="ja-JP" altLang="en-US" sz="1200" kern="1200" dirty="0">
                <a:solidFill>
                  <a:schemeClr val="tx1"/>
                </a:solidFill>
                <a:latin typeface="+mn-lt"/>
                <a:ea typeface="+mn-ea"/>
                <a:cs typeface="+mn-cs"/>
              </a:rPr>
              <a:t>労働者は</a:t>
            </a:r>
            <a:r>
              <a:rPr kumimoji="1" lang="ja-JP" altLang="ja-JP" sz="1200" kern="1200" dirty="0">
                <a:solidFill>
                  <a:schemeClr val="tx1"/>
                </a:solidFill>
                <a:latin typeface="+mn-lt"/>
                <a:ea typeface="+mn-ea"/>
                <a:cs typeface="+mn-cs"/>
              </a:rPr>
              <a:t>請求することができます。</a:t>
            </a:r>
            <a:br>
              <a:rPr kumimoji="1" lang="en-US" altLang="ja-JP" sz="1200" kern="1200" dirty="0">
                <a:solidFill>
                  <a:schemeClr val="tx1"/>
                </a:solidFill>
                <a:latin typeface="+mn-lt"/>
                <a:ea typeface="+mn-ea"/>
                <a:cs typeface="+mn-cs"/>
              </a:rPr>
            </a:br>
            <a:r>
              <a:rPr kumimoji="1" lang="ja-JP" altLang="ja-JP" sz="1200" kern="1200" dirty="0">
                <a:solidFill>
                  <a:schemeClr val="tx1"/>
                </a:solidFill>
                <a:latin typeface="+mn-lt"/>
                <a:ea typeface="+mn-ea"/>
                <a:cs typeface="+mn-cs"/>
              </a:rPr>
              <a:t>ただし、これを有給とするか無給とするかは、</a:t>
            </a:r>
            <a:r>
              <a:rPr kumimoji="1" lang="ja-JP" altLang="en-US" sz="1200" kern="1200" dirty="0">
                <a:solidFill>
                  <a:schemeClr val="tx1"/>
                </a:solidFill>
                <a:latin typeface="+mn-lt"/>
                <a:ea typeface="+mn-ea"/>
                <a:cs typeface="+mn-cs"/>
              </a:rPr>
              <a:t>労使で話し合って決めることが望ましいでしょう。</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令和</a:t>
            </a:r>
            <a:r>
              <a:rPr kumimoji="1" lang="en-US" altLang="ja-JP" sz="1200" kern="1200" dirty="0">
                <a:solidFill>
                  <a:schemeClr val="tx1"/>
                </a:solidFill>
                <a:latin typeface="+mn-lt"/>
                <a:ea typeface="+mn-ea"/>
                <a:cs typeface="+mn-cs"/>
              </a:rPr>
              <a:t>2</a:t>
            </a:r>
            <a:r>
              <a:rPr kumimoji="1" lang="ja-JP" altLang="ja-JP" sz="1200" kern="1200" dirty="0">
                <a:solidFill>
                  <a:schemeClr val="tx1"/>
                </a:solidFill>
                <a:latin typeface="+mn-lt"/>
                <a:ea typeface="+mn-ea"/>
                <a:cs typeface="+mn-cs"/>
              </a:rPr>
              <a:t>年度の調査では有給とする事業所は</a:t>
            </a:r>
            <a:r>
              <a:rPr kumimoji="1" lang="en-US" altLang="ja-JP" sz="1200" kern="1200" dirty="0">
                <a:solidFill>
                  <a:schemeClr val="tx1"/>
                </a:solidFill>
                <a:latin typeface="+mn-lt"/>
                <a:ea typeface="+mn-ea"/>
                <a:cs typeface="+mn-cs"/>
              </a:rPr>
              <a:t>29</a:t>
            </a:r>
            <a:r>
              <a:rPr kumimoji="1" lang="ja-JP" altLang="ja-JP" sz="1200" kern="1200" dirty="0">
                <a:solidFill>
                  <a:schemeClr val="tx1"/>
                </a:solidFill>
                <a:latin typeface="+mn-lt"/>
                <a:ea typeface="+mn-ea"/>
                <a:cs typeface="+mn-cs"/>
              </a:rPr>
              <a:t>％となっています</a:t>
            </a:r>
            <a:r>
              <a:rPr kumimoji="1" lang="ja-JP" altLang="en-US" sz="1200" kern="1200" dirty="0">
                <a:solidFill>
                  <a:schemeClr val="tx1"/>
                </a:solidFill>
                <a:latin typeface="+mn-lt"/>
                <a:ea typeface="+mn-ea"/>
                <a:cs typeface="+mn-cs"/>
              </a:rPr>
              <a:t>が、</a:t>
            </a:r>
            <a:r>
              <a:rPr kumimoji="1" lang="ja-JP" altLang="ja-JP" sz="1200" kern="1200" dirty="0">
                <a:solidFill>
                  <a:schemeClr val="tx1"/>
                </a:solidFill>
                <a:latin typeface="+mn-lt"/>
                <a:ea typeface="+mn-ea"/>
                <a:cs typeface="+mn-cs"/>
              </a:rPr>
              <a:t>生理休暇を利用した女性労働者は</a:t>
            </a:r>
            <a:r>
              <a:rPr kumimoji="1" lang="en-US" altLang="ja-JP" sz="1200" kern="1200" dirty="0">
                <a:solidFill>
                  <a:schemeClr val="tx1"/>
                </a:solidFill>
                <a:latin typeface="+mn-lt"/>
                <a:ea typeface="+mn-ea"/>
                <a:cs typeface="+mn-cs"/>
              </a:rPr>
              <a:t>0.9</a:t>
            </a:r>
            <a:r>
              <a:rPr kumimoji="1" lang="ja-JP" altLang="ja-JP" sz="1200" kern="1200" dirty="0">
                <a:solidFill>
                  <a:schemeClr val="tx1"/>
                </a:solidFill>
                <a:latin typeface="+mn-lt"/>
                <a:ea typeface="+mn-ea"/>
                <a:cs typeface="+mn-cs"/>
              </a:rPr>
              <a:t>％です。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生理休暇が取りづらい理由としては</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上司に言いづらい、みんな我慢しているのに自分だけ取りにくい、女性だけ得していると思われたくない等、様々です。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必要な人が利用しやすい環境にすることが求められます。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49</a:t>
            </a:fld>
            <a:endParaRPr kumimoji="1" lang="ja-JP" altLang="en-US"/>
          </a:p>
        </p:txBody>
      </p:sp>
      <p:sp>
        <p:nvSpPr>
          <p:cNvPr id="5" name="フッター プレースホルダー 4">
            <a:extLst>
              <a:ext uri="{FF2B5EF4-FFF2-40B4-BE49-F238E27FC236}">
                <a16:creationId xmlns:a16="http://schemas.microsoft.com/office/drawing/2014/main" id="{CF0CFC7D-A0EC-43CA-A9AB-385765902C7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24863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男性セリフ：おはようございます</a:t>
            </a:r>
            <a:endParaRPr lang="en-US" altLang="ja-JP" sz="1200" dirty="0">
              <a:solidFill>
                <a:schemeClr val="tx1"/>
              </a:solidFill>
            </a:endParaRPr>
          </a:p>
          <a:p>
            <a:endParaRPr kumimoji="1" lang="en-US" altLang="ja-JP" dirty="0"/>
          </a:p>
          <a:p>
            <a:r>
              <a:rPr kumimoji="1" lang="ja-JP" altLang="en-US" dirty="0"/>
              <a:t>女性セリフ：おはよう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今日は早いですね！</a:t>
            </a:r>
            <a:endParaRPr lang="en-US" altLang="ja-JP" sz="1200" dirty="0">
              <a:solidFill>
                <a:schemeClr val="tx1"/>
              </a:solidFill>
            </a:endParaRPr>
          </a:p>
          <a:p>
            <a:endParaRPr kumimoji="1" lang="en-US" altLang="ja-JP" dirty="0"/>
          </a:p>
          <a:p>
            <a:r>
              <a:rPr kumimoji="1" lang="ja-JP" altLang="en-US" dirty="0"/>
              <a:t>女性セリフ：</a:t>
            </a:r>
            <a:r>
              <a:rPr lang="ja-JP" altLang="en-US" sz="1200" dirty="0">
                <a:solidFill>
                  <a:schemeClr val="tx1"/>
                </a:solidFill>
              </a:rPr>
              <a:t>うん　今日は定時で帰るからね、よろしく</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了解です。今日は何かあるんですか</a:t>
            </a:r>
            <a:endParaRPr lang="en-US" altLang="ja-JP"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今日は</a:t>
            </a:r>
            <a:r>
              <a:rPr lang="en-US" altLang="ja-JP" sz="1200" dirty="0">
                <a:solidFill>
                  <a:schemeClr val="tx1"/>
                </a:solidFill>
              </a:rPr>
              <a:t>A</a:t>
            </a:r>
            <a:r>
              <a:rPr lang="ja-JP" altLang="en-US" sz="1200" dirty="0">
                <a:solidFill>
                  <a:schemeClr val="tx1"/>
                </a:solidFill>
              </a:rPr>
              <a:t>子さんの送別会なんだ</a:t>
            </a:r>
            <a:endParaRPr lang="en-US" altLang="ja-JP" sz="1200" dirty="0">
              <a:solidFill>
                <a:schemeClr val="tx1"/>
              </a:solidFill>
            </a:endParaRPr>
          </a:p>
          <a:p>
            <a:endParaRPr kumimoji="1" lang="en-US" altLang="ja-JP" dirty="0"/>
          </a:p>
          <a:p>
            <a:r>
              <a:rPr kumimoji="1" lang="ja-JP" altLang="en-US" dirty="0"/>
              <a:t>男性セリフ：えっ</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a:t>
            </a:fld>
            <a:endParaRPr kumimoji="1" lang="ja-JP" altLang="en-US"/>
          </a:p>
        </p:txBody>
      </p:sp>
      <p:sp>
        <p:nvSpPr>
          <p:cNvPr id="5" name="フッター プレースホルダー 4">
            <a:extLst>
              <a:ext uri="{FF2B5EF4-FFF2-40B4-BE49-F238E27FC236}">
                <a16:creationId xmlns:a16="http://schemas.microsoft.com/office/drawing/2014/main" id="{270E5902-C6B9-46C7-80FE-EF03B473B98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479723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企業の取組事例をご紹介します。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一つ目は、生理休暇というネーミングをなくしパーソナル休暇とした事例です。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取得の理由も生理痛だけでなく、不妊治療や家族の通院付き添いなど、</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広範囲で利用できるようにし、性別に関係なく利用可能にすることで不公平感を</a:t>
            </a:r>
            <a:r>
              <a:rPr kumimoji="1" lang="ja-JP" altLang="en-US" sz="1200" kern="1200" dirty="0">
                <a:solidFill>
                  <a:schemeClr val="tx1"/>
                </a:solidFill>
                <a:latin typeface="+mn-lt"/>
                <a:ea typeface="+mn-ea"/>
                <a:cs typeface="+mn-cs"/>
              </a:rPr>
              <a:t>軽減させています</a:t>
            </a:r>
            <a:r>
              <a:rPr kumimoji="1" lang="ja-JP" altLang="ja-JP"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他に、健康休暇、エフ休など、様々な企業でネーミングの工夫がなされています。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次は、女性の健康に関する情報を発信している事例です。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女性の健康に関する研修動画を配信したり、社内報や社内イントラにコラム等を掲載し、女性の健康に関する理解を深めるとともに、男女問わずヘルスリテラシーの向上に取り組んでいます。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次は、女性限定のチャットルームを開設した事例です。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健康相談の専用窓口よりも、ちょっと気軽に相談できる場があると、一人で抱え込まずにすむかもしれません。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50</a:t>
            </a:fld>
            <a:endParaRPr kumimoji="1" lang="ja-JP" altLang="en-US"/>
          </a:p>
        </p:txBody>
      </p:sp>
      <p:sp>
        <p:nvSpPr>
          <p:cNvPr id="5" name="フッター プレースホルダー 4">
            <a:extLst>
              <a:ext uri="{FF2B5EF4-FFF2-40B4-BE49-F238E27FC236}">
                <a16:creationId xmlns:a16="http://schemas.microsoft.com/office/drawing/2014/main" id="{ECB40643-39B7-448D-9CBE-68FB2925CBDA}"/>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607379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女性ホルモンの変動や、生理のつらさなどは個人差がとても大きいため、</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なかなか理解されず不安を抱える女性は少なくありません。</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社内全体での生理への理解を深め、相談しやすい職場環境や生理休暇を取得しやすくする等の工夫が離職率低下や生産性向上につながるでしょう。</a:t>
            </a:r>
            <a:endParaRPr kumimoji="1" lang="en-US"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51</a:t>
            </a:fld>
            <a:endParaRPr kumimoji="1" lang="ja-JP" altLang="en-US"/>
          </a:p>
        </p:txBody>
      </p:sp>
      <p:sp>
        <p:nvSpPr>
          <p:cNvPr id="5" name="フッター プレースホルダー 4">
            <a:extLst>
              <a:ext uri="{FF2B5EF4-FFF2-40B4-BE49-F238E27FC236}">
                <a16:creationId xmlns:a16="http://schemas.microsoft.com/office/drawing/2014/main" id="{C6345E48-30FB-4E40-9D9F-AC97804037D4}"/>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677996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52</a:t>
            </a:fld>
            <a:endParaRPr kumimoji="1" lang="ja-JP" altLang="en-US"/>
          </a:p>
        </p:txBody>
      </p:sp>
      <p:sp>
        <p:nvSpPr>
          <p:cNvPr id="5" name="フッター プレースホルダー 4">
            <a:extLst>
              <a:ext uri="{FF2B5EF4-FFF2-40B4-BE49-F238E27FC236}">
                <a16:creationId xmlns:a16="http://schemas.microsoft.com/office/drawing/2014/main" id="{9C61F99D-F624-47A5-AD41-439969D5FED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23466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妊娠する　からだと心の変化</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53</a:t>
            </a:fld>
            <a:endParaRPr kumimoji="1" lang="ja-JP" altLang="en-US"/>
          </a:p>
        </p:txBody>
      </p:sp>
      <p:sp>
        <p:nvSpPr>
          <p:cNvPr id="5" name="フッター プレースホルダー 4">
            <a:extLst>
              <a:ext uri="{FF2B5EF4-FFF2-40B4-BE49-F238E27FC236}">
                <a16:creationId xmlns:a16="http://schemas.microsoft.com/office/drawing/2014/main" id="{42C66867-3E52-44FB-BDE8-493B56C3B435}"/>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760569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u="none" kern="1200" dirty="0">
                <a:solidFill>
                  <a:schemeClr val="tx1"/>
                </a:solidFill>
                <a:effectLst/>
                <a:latin typeface="+mn-ea"/>
                <a:ea typeface="+mn-ea"/>
                <a:cs typeface="+mn-cs"/>
              </a:rPr>
              <a:t>妊娠中の母体には、おなかの赤ちゃんの発育が進むにつれて様々な変化が起こってきます。</a:t>
            </a:r>
          </a:p>
          <a:p>
            <a:r>
              <a:rPr kumimoji="1" lang="ja-JP" altLang="ja-JP" u="none" kern="1200" dirty="0">
                <a:solidFill>
                  <a:schemeClr val="tx1"/>
                </a:solidFill>
                <a:effectLst/>
                <a:latin typeface="+mn-ea"/>
                <a:ea typeface="+mn-ea"/>
                <a:cs typeface="+mn-cs"/>
              </a:rPr>
              <a:t>特に妊娠</a:t>
            </a:r>
            <a:r>
              <a:rPr kumimoji="1" lang="en-US" altLang="ja-JP" u="none" kern="1200" dirty="0">
                <a:solidFill>
                  <a:schemeClr val="tx1"/>
                </a:solidFill>
                <a:effectLst/>
                <a:latin typeface="+mn-ea"/>
                <a:ea typeface="+mn-ea"/>
                <a:cs typeface="+mn-cs"/>
              </a:rPr>
              <a:t>11</a:t>
            </a:r>
            <a:r>
              <a:rPr kumimoji="1" lang="ja-JP" altLang="ja-JP" u="none" kern="1200" dirty="0">
                <a:solidFill>
                  <a:schemeClr val="tx1"/>
                </a:solidFill>
                <a:effectLst/>
                <a:latin typeface="+mn-ea"/>
                <a:ea typeface="+mn-ea"/>
                <a:cs typeface="+mn-cs"/>
              </a:rPr>
              <a:t>週（３か月）頃までと妊娠</a:t>
            </a:r>
            <a:r>
              <a:rPr kumimoji="1" lang="en-US" altLang="ja-JP" u="none" kern="1200" dirty="0">
                <a:solidFill>
                  <a:schemeClr val="tx1"/>
                </a:solidFill>
                <a:effectLst/>
                <a:latin typeface="+mn-ea"/>
                <a:ea typeface="+mn-ea"/>
                <a:cs typeface="+mn-cs"/>
              </a:rPr>
              <a:t>28</a:t>
            </a:r>
            <a:r>
              <a:rPr kumimoji="1" lang="ja-JP" altLang="ja-JP" u="none" kern="1200" dirty="0">
                <a:solidFill>
                  <a:schemeClr val="tx1"/>
                </a:solidFill>
                <a:effectLst/>
                <a:latin typeface="+mn-ea"/>
                <a:ea typeface="+mn-ea"/>
                <a:cs typeface="+mn-cs"/>
              </a:rPr>
              <a:t>週（８か月）以降は、からだの調子が変化しやすい時期です。</a:t>
            </a:r>
          </a:p>
          <a:p>
            <a:r>
              <a:rPr kumimoji="1" lang="ja-JP" altLang="ja-JP" u="none" kern="1200" dirty="0">
                <a:solidFill>
                  <a:schemeClr val="tx1"/>
                </a:solidFill>
                <a:effectLst/>
                <a:latin typeface="+mn-ea"/>
                <a:ea typeface="+mn-ea"/>
                <a:cs typeface="+mn-cs"/>
              </a:rPr>
              <a:t>仕事のしかたや、休息の方法、食事のとり方などに十分注意が必要です。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54</a:t>
            </a:fld>
            <a:endParaRPr kumimoji="1" lang="ja-JP" altLang="en-US"/>
          </a:p>
        </p:txBody>
      </p:sp>
      <p:sp>
        <p:nvSpPr>
          <p:cNvPr id="5" name="フッター プレースホルダー 4">
            <a:extLst>
              <a:ext uri="{FF2B5EF4-FFF2-40B4-BE49-F238E27FC236}">
                <a16:creationId xmlns:a16="http://schemas.microsoft.com/office/drawing/2014/main" id="{1BFC391B-64C1-4C92-88E2-8BEE5DA39DE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484278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ja-JP" sz="1200" b="0" kern="1200" dirty="0">
                <a:solidFill>
                  <a:schemeClr val="tx1"/>
                </a:solidFill>
                <a:effectLst/>
                <a:latin typeface="+mn-ea"/>
                <a:ea typeface="+mn-ea"/>
                <a:cs typeface="+mn-cs"/>
              </a:rPr>
              <a:t>また、ホルモンの関係で起こる変化もあります。</a:t>
            </a:r>
          </a:p>
          <a:p>
            <a:pPr marL="0" algn="l" defTabSz="914400" rtl="0" eaLnBrk="1" latinLnBrk="0" hangingPunct="1"/>
            <a:r>
              <a:rPr kumimoji="1" lang="en-US" altLang="ja-JP" sz="1200" b="0" kern="1200" dirty="0">
                <a:solidFill>
                  <a:schemeClr val="tx1"/>
                </a:solidFill>
                <a:effectLst/>
                <a:latin typeface="+mn-ea"/>
                <a:ea typeface="+mn-ea"/>
                <a:cs typeface="+mn-cs"/>
              </a:rPr>
              <a:t> </a:t>
            </a:r>
            <a:endParaRPr kumimoji="1" lang="ja-JP" altLang="ja-JP" sz="1200" b="0" kern="1200" dirty="0">
              <a:solidFill>
                <a:schemeClr val="tx1"/>
              </a:solidFill>
              <a:effectLst/>
              <a:latin typeface="+mn-ea"/>
              <a:ea typeface="+mn-ea"/>
              <a:cs typeface="+mn-cs"/>
            </a:endParaRPr>
          </a:p>
          <a:p>
            <a:pPr marL="0" algn="l" defTabSz="914400" rtl="0" eaLnBrk="1" latinLnBrk="0" hangingPunct="1"/>
            <a:r>
              <a:rPr kumimoji="1" lang="ja-JP" altLang="ja-JP" sz="1200" b="0" kern="1200" dirty="0">
                <a:solidFill>
                  <a:schemeClr val="tx1"/>
                </a:solidFill>
                <a:effectLst/>
                <a:latin typeface="+mn-ea"/>
                <a:ea typeface="+mn-ea"/>
                <a:cs typeface="+mn-cs"/>
              </a:rPr>
              <a:t>微熱が続く、疲れやすくなる、眠気が多くなることや、また、仕事に対する不安からつわりが起こるなど、心とからだの変化に順応できず、精神的に大きな負担が生じることもあります。</a:t>
            </a:r>
          </a:p>
          <a:p>
            <a:pPr marL="0" algn="l" defTabSz="914400" rtl="0" eaLnBrk="1" latinLnBrk="0" hangingPunct="1"/>
            <a:r>
              <a:rPr kumimoji="1" lang="en-US" altLang="ja-JP" sz="1200" b="0" kern="1200" dirty="0">
                <a:solidFill>
                  <a:schemeClr val="tx1"/>
                </a:solidFill>
                <a:effectLst/>
                <a:latin typeface="+mn-ea"/>
                <a:ea typeface="+mn-ea"/>
                <a:cs typeface="+mn-cs"/>
              </a:rPr>
              <a:t> </a:t>
            </a:r>
            <a:endParaRPr kumimoji="1" lang="ja-JP" altLang="ja-JP" sz="1200" b="0" kern="1200" dirty="0">
              <a:solidFill>
                <a:schemeClr val="tx1"/>
              </a:solidFill>
              <a:effectLst/>
              <a:latin typeface="+mn-ea"/>
              <a:ea typeface="+mn-ea"/>
              <a:cs typeface="+mn-cs"/>
            </a:endParaRPr>
          </a:p>
          <a:p>
            <a:pPr marL="0" algn="l" defTabSz="914400" rtl="0" eaLnBrk="1" latinLnBrk="0" hangingPunct="1"/>
            <a:r>
              <a:rPr kumimoji="1" lang="ja-JP" altLang="ja-JP" sz="1200" b="0" kern="1200" dirty="0">
                <a:solidFill>
                  <a:schemeClr val="tx1"/>
                </a:solidFill>
                <a:effectLst/>
                <a:latin typeface="+mn-ea"/>
                <a:ea typeface="+mn-ea"/>
                <a:cs typeface="+mn-cs"/>
              </a:rPr>
              <a:t>出産後も健やかに子育てと仕事をするためにも、妊娠中から周りの人の配慮</a:t>
            </a:r>
            <a:r>
              <a:rPr kumimoji="1" lang="ja-JP" altLang="en-US" sz="1200" b="0" kern="1200" dirty="0">
                <a:solidFill>
                  <a:schemeClr val="tx1"/>
                </a:solidFill>
                <a:effectLst/>
                <a:latin typeface="+mn-ea"/>
                <a:ea typeface="+mn-ea"/>
                <a:cs typeface="+mn-cs"/>
              </a:rPr>
              <a:t>が</a:t>
            </a:r>
            <a:r>
              <a:rPr kumimoji="1" lang="ja-JP" altLang="ja-JP" sz="1200" b="0" kern="1200" dirty="0">
                <a:solidFill>
                  <a:schemeClr val="tx1"/>
                </a:solidFill>
                <a:effectLst/>
                <a:latin typeface="+mn-ea"/>
                <a:ea typeface="+mn-ea"/>
                <a:cs typeface="+mn-cs"/>
              </a:rPr>
              <a:t>とても重要になります。</a:t>
            </a:r>
          </a:p>
          <a:p>
            <a:pPr marL="0" algn="l" defTabSz="914400" rtl="0" eaLnBrk="1" latinLnBrk="0" hangingPunct="1"/>
            <a:r>
              <a:rPr kumimoji="1" lang="en-US" altLang="ja-JP" sz="1200" b="0" kern="1200" dirty="0">
                <a:solidFill>
                  <a:schemeClr val="tx1"/>
                </a:solidFill>
                <a:effectLst/>
                <a:latin typeface="+mn-ea"/>
                <a:ea typeface="+mn-ea"/>
                <a:cs typeface="+mn-cs"/>
              </a:rPr>
              <a:t> </a:t>
            </a:r>
            <a:endParaRPr kumimoji="1" lang="ja-JP" altLang="en-US" sz="1200" b="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55</a:t>
            </a:fld>
            <a:endParaRPr kumimoji="1" lang="ja-JP" altLang="en-US"/>
          </a:p>
        </p:txBody>
      </p:sp>
      <p:sp>
        <p:nvSpPr>
          <p:cNvPr id="5" name="フッター プレースホルダー 4">
            <a:extLst>
              <a:ext uri="{FF2B5EF4-FFF2-40B4-BE49-F238E27FC236}">
                <a16:creationId xmlns:a16="http://schemas.microsoft.com/office/drawing/2014/main" id="{8FD77EA5-36E8-4ED9-863C-83571849C8A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312501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妊娠・出産に伴う　うつ</a:t>
            </a:r>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56</a:t>
            </a:fld>
            <a:endParaRPr kumimoji="1" lang="ja-JP" altLang="en-US"/>
          </a:p>
        </p:txBody>
      </p:sp>
      <p:sp>
        <p:nvSpPr>
          <p:cNvPr id="5" name="フッター プレースホルダー 4">
            <a:extLst>
              <a:ext uri="{FF2B5EF4-FFF2-40B4-BE49-F238E27FC236}">
                <a16:creationId xmlns:a16="http://schemas.microsoft.com/office/drawing/2014/main" id="{92ABA404-CF62-4E8E-B70A-FCC2E7CEFAC4}"/>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268106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ja-JP" sz="1200" kern="1200" dirty="0">
                <a:solidFill>
                  <a:schemeClr val="tx1"/>
                </a:solidFill>
                <a:effectLst/>
                <a:latin typeface="+mn-ea"/>
                <a:ea typeface="+mn-ea"/>
                <a:cs typeface="+mn-cs"/>
              </a:rPr>
              <a:t>女性は出産後、休む間もなく赤ちゃん中心の生活が始まります。</a:t>
            </a:r>
          </a:p>
          <a:p>
            <a:pPr marL="0" algn="l" defTabSz="914400" rtl="0" eaLnBrk="1" latinLnBrk="0" hangingPunct="1"/>
            <a:r>
              <a:rPr kumimoji="1" lang="ja-JP" altLang="ja-JP" sz="1200" kern="1200" dirty="0">
                <a:solidFill>
                  <a:schemeClr val="tx1"/>
                </a:solidFill>
                <a:effectLst/>
                <a:latin typeface="+mn-ea"/>
                <a:ea typeface="+mn-ea"/>
                <a:cs typeface="+mn-cs"/>
              </a:rPr>
              <a:t>赤ちゃんもお母さんも初めてのことばかりで</a:t>
            </a:r>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精神的にも身体的にも負担が続きます。</a:t>
            </a:r>
          </a:p>
          <a:p>
            <a:pPr marL="0" algn="l" defTabSz="914400" rtl="0" eaLnBrk="1" latinLnBrk="0" hangingPunct="1"/>
            <a:r>
              <a:rPr kumimoji="1" lang="ja-JP" altLang="ja-JP" sz="1200" kern="1200" dirty="0">
                <a:solidFill>
                  <a:schemeClr val="tx1"/>
                </a:solidFill>
                <a:effectLst/>
                <a:latin typeface="+mn-ea"/>
                <a:ea typeface="+mn-ea"/>
                <a:cs typeface="+mn-cs"/>
              </a:rPr>
              <a:t>育児本通りにはいかないとわかっているけれど、目の前の赤ちゃんがなぜ泣いているのかわからない自分に、とても落ち込んでしまうこともしばしば。</a:t>
            </a:r>
          </a:p>
          <a:p>
            <a:pPr marL="0" algn="l" defTabSz="914400" rtl="0" eaLnBrk="1" latinLnBrk="0" hangingPunct="1"/>
            <a:r>
              <a:rPr kumimoji="1" lang="ja-JP" altLang="ja-JP" sz="1200" kern="1200" dirty="0">
                <a:solidFill>
                  <a:schemeClr val="tx1"/>
                </a:solidFill>
                <a:effectLst/>
                <a:latin typeface="+mn-ea"/>
                <a:ea typeface="+mn-ea"/>
                <a:cs typeface="+mn-cs"/>
              </a:rPr>
              <a:t>それは分娩後に急激に減少するホルモン分泌量に関係するとも言われています。</a:t>
            </a:r>
          </a:p>
          <a:p>
            <a:pPr marL="0" algn="l" defTabSz="914400" rtl="0" eaLnBrk="1" latinLnBrk="0" hangingPunct="1"/>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pPr marL="0" algn="l" defTabSz="914400" rtl="0" eaLnBrk="1" latinLnBrk="0" hangingPunct="1"/>
            <a:r>
              <a:rPr kumimoji="1" lang="ja-JP" altLang="ja-JP" sz="1200" kern="1200" dirty="0">
                <a:solidFill>
                  <a:schemeClr val="tx1"/>
                </a:solidFill>
                <a:effectLst/>
                <a:latin typeface="+mn-ea"/>
                <a:ea typeface="+mn-ea"/>
                <a:cs typeface="+mn-cs"/>
              </a:rPr>
              <a:t>女性は産後と、更年期の時期と、人生で２度うつ病を発症しやすい時期があります。</a:t>
            </a:r>
          </a:p>
          <a:p>
            <a:pPr marL="0" algn="l" defTabSz="914400" rtl="0" eaLnBrk="1" latinLnBrk="0" hangingPunct="1"/>
            <a:r>
              <a:rPr kumimoji="1" lang="ja-JP" altLang="ja-JP" sz="1200" kern="1200" dirty="0">
                <a:solidFill>
                  <a:schemeClr val="tx1"/>
                </a:solidFill>
                <a:effectLst/>
                <a:latin typeface="+mn-ea"/>
                <a:ea typeface="+mn-ea"/>
                <a:cs typeface="+mn-cs"/>
              </a:rPr>
              <a:t>女性ホルモンの影響もありますが、母としての仕事が増え、大切な赤ちゃんのことを心配するあまり、心がオーバーワークになって充電不足になってしまうこともあります。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57</a:t>
            </a:fld>
            <a:endParaRPr kumimoji="1" lang="ja-JP" altLang="en-US"/>
          </a:p>
        </p:txBody>
      </p:sp>
      <p:sp>
        <p:nvSpPr>
          <p:cNvPr id="5" name="フッター プレースホルダー 4">
            <a:extLst>
              <a:ext uri="{FF2B5EF4-FFF2-40B4-BE49-F238E27FC236}">
                <a16:creationId xmlns:a16="http://schemas.microsoft.com/office/drawing/2014/main" id="{5F8ADAE5-A46B-4BCC-BB5E-DCCC50BD4D22}"/>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2476221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200" kern="1200" dirty="0">
                <a:solidFill>
                  <a:schemeClr val="tx1"/>
                </a:solidFill>
                <a:effectLst/>
                <a:latin typeface="+mn-ea"/>
                <a:ea typeface="+mn-ea"/>
                <a:cs typeface="+mn-cs"/>
              </a:rPr>
              <a:t>こうした心身の疲れから、</a:t>
            </a:r>
            <a:r>
              <a:rPr kumimoji="1" lang="en-US" altLang="ja-JP" sz="1200" kern="1200" dirty="0">
                <a:solidFill>
                  <a:schemeClr val="tx1"/>
                </a:solidFill>
                <a:effectLst/>
                <a:latin typeface="+mn-ea"/>
                <a:ea typeface="+mn-ea"/>
                <a:cs typeface="+mn-cs"/>
              </a:rPr>
              <a:t>10</a:t>
            </a:r>
            <a:r>
              <a:rPr kumimoji="1" lang="ja-JP" altLang="en-US" sz="1200" kern="1200" dirty="0">
                <a:solidFill>
                  <a:schemeClr val="tx1"/>
                </a:solidFill>
                <a:effectLst/>
                <a:latin typeface="+mn-ea"/>
                <a:ea typeface="+mn-ea"/>
                <a:cs typeface="+mn-cs"/>
              </a:rPr>
              <a:t>人に</a:t>
            </a:r>
            <a:r>
              <a:rPr kumimoji="1" lang="en-US" altLang="ja-JP" sz="1200" kern="1200" dirty="0">
                <a:solidFill>
                  <a:schemeClr val="tx1"/>
                </a:solidFill>
                <a:effectLst/>
                <a:latin typeface="+mn-ea"/>
                <a:ea typeface="+mn-ea"/>
                <a:cs typeface="+mn-cs"/>
              </a:rPr>
              <a:t>1</a:t>
            </a:r>
            <a:r>
              <a:rPr kumimoji="1" lang="ja-JP" altLang="en-US" sz="1200" kern="1200" dirty="0">
                <a:solidFill>
                  <a:schemeClr val="tx1"/>
                </a:solidFill>
                <a:effectLst/>
                <a:latin typeface="+mn-ea"/>
                <a:ea typeface="+mn-ea"/>
                <a:cs typeface="+mn-cs"/>
              </a:rPr>
              <a:t>人くらいの女性が産後うつを発症します。</a:t>
            </a:r>
          </a:p>
          <a:p>
            <a:pPr marL="0" algn="l" defTabSz="914400" rtl="0" eaLnBrk="1" latinLnBrk="0" hangingPunct="1"/>
            <a:r>
              <a:rPr kumimoji="1" lang="ja-JP" altLang="en-US" sz="1200" kern="1200" dirty="0">
                <a:solidFill>
                  <a:schemeClr val="tx1"/>
                </a:solidFill>
                <a:effectLst/>
                <a:latin typeface="+mn-ea"/>
                <a:ea typeface="+mn-ea"/>
                <a:cs typeface="+mn-cs"/>
              </a:rPr>
              <a:t>産後うつは産後約</a:t>
            </a:r>
            <a:r>
              <a:rPr kumimoji="1" lang="en-US" altLang="ja-JP" sz="1200" kern="1200" dirty="0">
                <a:solidFill>
                  <a:schemeClr val="tx1"/>
                </a:solidFill>
                <a:effectLst/>
                <a:latin typeface="+mn-ea"/>
                <a:ea typeface="+mn-ea"/>
                <a:cs typeface="+mn-cs"/>
              </a:rPr>
              <a:t>2</a:t>
            </a:r>
            <a:r>
              <a:rPr kumimoji="1" lang="ja-JP" altLang="en-US" sz="1200" kern="1200" dirty="0">
                <a:solidFill>
                  <a:schemeClr val="tx1"/>
                </a:solidFill>
                <a:effectLst/>
                <a:latin typeface="+mn-ea"/>
                <a:ea typeface="+mn-ea"/>
                <a:cs typeface="+mn-cs"/>
              </a:rPr>
              <a:t>週</a:t>
            </a:r>
            <a:r>
              <a:rPr kumimoji="1" lang="en-US" altLang="ja-JP" sz="1200" kern="1200" dirty="0">
                <a:solidFill>
                  <a:schemeClr val="tx1"/>
                </a:solidFill>
                <a:effectLst/>
                <a:latin typeface="+mn-ea"/>
                <a:ea typeface="+mn-ea"/>
                <a:cs typeface="+mn-cs"/>
              </a:rPr>
              <a:t>〜1</a:t>
            </a:r>
            <a:r>
              <a:rPr kumimoji="1" lang="ja-JP" altLang="en-US" sz="1200" kern="1200" dirty="0">
                <a:solidFill>
                  <a:schemeClr val="tx1"/>
                </a:solidFill>
                <a:effectLst/>
                <a:latin typeface="+mn-ea"/>
                <a:ea typeface="+mn-ea"/>
                <a:cs typeface="+mn-cs"/>
              </a:rPr>
              <a:t>か月に始まることが多いと言われています。</a:t>
            </a:r>
          </a:p>
          <a:p>
            <a:pPr marL="0" algn="l" defTabSz="914400" rtl="0" eaLnBrk="1" latinLnBrk="0" hangingPunct="1"/>
            <a:endParaRPr kumimoji="1" lang="ja-JP" altLang="en-US"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産後うつを防ぐためには、配偶者のサポートがとても重要になります。</a:t>
            </a:r>
          </a:p>
          <a:p>
            <a:pPr marL="0" algn="l" defTabSz="914400" rtl="0" eaLnBrk="1" latinLnBrk="0" hangingPunct="1"/>
            <a:r>
              <a:rPr kumimoji="1" lang="ja-JP" altLang="en-US" sz="1200" kern="1200" dirty="0">
                <a:solidFill>
                  <a:schemeClr val="tx1"/>
                </a:solidFill>
                <a:effectLst/>
                <a:latin typeface="+mn-ea"/>
                <a:ea typeface="+mn-ea"/>
                <a:cs typeface="+mn-cs"/>
              </a:rPr>
              <a:t>令和</a:t>
            </a:r>
            <a:r>
              <a:rPr kumimoji="1" lang="en-US" altLang="ja-JP" sz="1200" kern="1200" dirty="0">
                <a:solidFill>
                  <a:schemeClr val="tx1"/>
                </a:solidFill>
                <a:effectLst/>
                <a:latin typeface="+mn-ea"/>
                <a:ea typeface="+mn-ea"/>
                <a:cs typeface="+mn-cs"/>
              </a:rPr>
              <a:t>4</a:t>
            </a:r>
            <a:r>
              <a:rPr kumimoji="1" lang="ja-JP" altLang="en-US" sz="1200" kern="1200" dirty="0">
                <a:solidFill>
                  <a:schemeClr val="tx1"/>
                </a:solidFill>
                <a:effectLst/>
                <a:latin typeface="+mn-ea"/>
                <a:ea typeface="+mn-ea"/>
                <a:cs typeface="+mn-cs"/>
              </a:rPr>
              <a:t>年から育児・介護休業法がかわります。</a:t>
            </a:r>
            <a:endParaRPr kumimoji="1" lang="en-US" altLang="ja-JP"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特に大きな改正ポイントは、出生直後の時期に男性が柔軟に育児休業を取得できる制度が追加されたことです。</a:t>
            </a:r>
            <a:endParaRPr kumimoji="1" lang="en-US" altLang="ja-JP"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新しい制度は「出生時育児休業」、通称「産後パパ育休」と言います。</a:t>
            </a:r>
            <a:endParaRPr kumimoji="1" lang="en-US" altLang="ja-JP" sz="1200" kern="1200" dirty="0">
              <a:solidFill>
                <a:schemeClr val="tx1"/>
              </a:solidFill>
              <a:effectLst/>
              <a:latin typeface="+mn-ea"/>
              <a:ea typeface="+mn-ea"/>
              <a:cs typeface="+mn-cs"/>
            </a:endParaRPr>
          </a:p>
          <a:p>
            <a:pPr marL="0" algn="l" defTabSz="914400" rtl="0" eaLnBrk="1" latinLnBrk="0" hangingPunct="1"/>
            <a:endParaRPr kumimoji="1" lang="en-US" altLang="ja-JP"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出産直後の育児には男性も早い段階から参加し、助け合って子育てができる環境を職場からもサポートすることが重要になります。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58</a:t>
            </a:fld>
            <a:endParaRPr kumimoji="1" lang="ja-JP" altLang="en-US"/>
          </a:p>
        </p:txBody>
      </p:sp>
      <p:sp>
        <p:nvSpPr>
          <p:cNvPr id="5" name="フッター プレースホルダー 4">
            <a:extLst>
              <a:ext uri="{FF2B5EF4-FFF2-40B4-BE49-F238E27FC236}">
                <a16:creationId xmlns:a16="http://schemas.microsoft.com/office/drawing/2014/main" id="{05BB2F8C-EDF7-4864-878E-17784F56F8D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757323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妊娠中の仕事</a:t>
            </a:r>
            <a:endParaRPr kumimoji="1" lang="en-US" altLang="ja-JP" b="0" dirty="0"/>
          </a:p>
          <a:p>
            <a:r>
              <a:rPr kumimoji="1" lang="ja-JP" altLang="en-US" b="0" dirty="0"/>
              <a:t>職場でできるサポート</a:t>
            </a:r>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59</a:t>
            </a:fld>
            <a:endParaRPr kumimoji="1" lang="ja-JP" altLang="en-US"/>
          </a:p>
        </p:txBody>
      </p:sp>
      <p:sp>
        <p:nvSpPr>
          <p:cNvPr id="5" name="フッター プレースホルダー 4">
            <a:extLst>
              <a:ext uri="{FF2B5EF4-FFF2-40B4-BE49-F238E27FC236}">
                <a16:creationId xmlns:a16="http://schemas.microsoft.com/office/drawing/2014/main" id="{0E507414-5AD1-494A-A115-B1D91896AE35}"/>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01126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en-US" altLang="ja-JP" sz="1200" dirty="0">
                <a:solidFill>
                  <a:schemeClr val="tx1"/>
                </a:solidFill>
              </a:rPr>
              <a:t>A</a:t>
            </a:r>
            <a:r>
              <a:rPr lang="ja-JP" altLang="en-US" sz="1200" dirty="0">
                <a:solidFill>
                  <a:schemeClr val="tx1"/>
                </a:solidFill>
              </a:rPr>
              <a:t>子さんって、去年、あの大きい案件取ってきて、社長賞とった？</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そう、</a:t>
            </a:r>
            <a:r>
              <a:rPr lang="en-US" altLang="ja-JP" sz="1200" dirty="0">
                <a:solidFill>
                  <a:schemeClr val="tx1"/>
                </a:solidFill>
              </a:rPr>
              <a:t>A</a:t>
            </a:r>
            <a:r>
              <a:rPr lang="ja-JP" altLang="en-US" sz="1200" dirty="0">
                <a:solidFill>
                  <a:schemeClr val="tx1"/>
                </a:solidFill>
              </a:rPr>
              <a:t>子さん今月末で退職しちゃうのよね</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辞めちゃうんですか！貴重な人材が！しかし何でまた？</a:t>
            </a:r>
            <a:endParaRPr lang="en-US" altLang="ja-JP" sz="1200" dirty="0">
              <a:solidFill>
                <a:schemeClr val="tx1"/>
              </a:solidFill>
            </a:endParaRPr>
          </a:p>
          <a:p>
            <a:endParaRPr kumimoji="1" lang="en-US" altLang="ja-JP" dirty="0"/>
          </a:p>
          <a:p>
            <a:r>
              <a:rPr kumimoji="1" lang="ja-JP" altLang="en-US" dirty="0"/>
              <a:t>女性セリフ：</a:t>
            </a:r>
            <a:r>
              <a:rPr lang="ja-JP" altLang="en-US" sz="1200" dirty="0">
                <a:solidFill>
                  <a:schemeClr val="tx1"/>
                </a:solidFill>
              </a:rPr>
              <a:t>彼女もいろいろあってね、悩んだ末に仕事の方をあきらめたみたい（不妊治療と仕事の両立が、難しかったんだよね・・・）</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9134A3F7-91B8-4305-918B-6864AA6A155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972617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妊娠した女性に対し、職場でどのような支援が必要か、職場の上司はもちろん、同じ職場で働く人たちにも周知しておくことが必要です。</a:t>
            </a:r>
          </a:p>
          <a:p>
            <a:endParaRPr kumimoji="1" lang="ja-JP" altLang="en-US" dirty="0"/>
          </a:p>
          <a:p>
            <a:r>
              <a:rPr kumimoji="1" lang="ja-JP" altLang="en-US" dirty="0"/>
              <a:t>妊娠中・出産後の働く女性を支援する、さまざまな法律や制度があります。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60</a:t>
            </a:fld>
            <a:endParaRPr kumimoji="1" lang="ja-JP" altLang="en-US"/>
          </a:p>
        </p:txBody>
      </p:sp>
      <p:sp>
        <p:nvSpPr>
          <p:cNvPr id="5" name="フッター プレースホルダー 4">
            <a:extLst>
              <a:ext uri="{FF2B5EF4-FFF2-40B4-BE49-F238E27FC236}">
                <a16:creationId xmlns:a16="http://schemas.microsoft.com/office/drawing/2014/main" id="{2E16E4C4-4FA1-4B67-95A3-77F6957BD012}"/>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523951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200" b="0" kern="1200" dirty="0">
                <a:solidFill>
                  <a:schemeClr val="tx1"/>
                </a:solidFill>
                <a:effectLst/>
                <a:latin typeface="+mn-ea"/>
                <a:ea typeface="+mn-ea"/>
                <a:cs typeface="+mn-cs"/>
              </a:rPr>
              <a:t>事業主として取り組まなければならない措置として、</a:t>
            </a:r>
          </a:p>
          <a:p>
            <a:pPr marL="0" algn="l" defTabSz="914400" rtl="0" eaLnBrk="1" latinLnBrk="0" hangingPunct="1"/>
            <a:r>
              <a:rPr kumimoji="1" lang="ja-JP" altLang="en-US" sz="1200" b="0" kern="1200" dirty="0">
                <a:solidFill>
                  <a:schemeClr val="tx1"/>
                </a:solidFill>
                <a:effectLst/>
                <a:latin typeface="+mn-ea"/>
                <a:ea typeface="+mn-ea"/>
                <a:cs typeface="+mn-cs"/>
              </a:rPr>
              <a:t>妊娠中、定期的な妊婦健診などを受けるための時間の確保や通勤緩和があります。</a:t>
            </a:r>
          </a:p>
          <a:p>
            <a:pPr marL="0" algn="l" defTabSz="914400" rtl="0" eaLnBrk="1" latinLnBrk="0" hangingPunct="1"/>
            <a:endParaRPr kumimoji="1" lang="ja-JP" altLang="en-US" sz="1200" b="0" kern="1200" dirty="0">
              <a:solidFill>
                <a:schemeClr val="tx1"/>
              </a:solidFill>
              <a:effectLst/>
              <a:latin typeface="+mn-ea"/>
              <a:ea typeface="+mn-ea"/>
              <a:cs typeface="+mn-cs"/>
            </a:endParaRPr>
          </a:p>
          <a:p>
            <a:pPr marL="0" algn="l" defTabSz="914400" rtl="0" eaLnBrk="1" latinLnBrk="0" hangingPunct="1"/>
            <a:r>
              <a:rPr kumimoji="1" lang="ja-JP" altLang="en-US" sz="1200" b="0" kern="1200" dirty="0">
                <a:solidFill>
                  <a:schemeClr val="tx1"/>
                </a:solidFill>
                <a:effectLst/>
                <a:latin typeface="+mn-ea"/>
                <a:ea typeface="+mn-ea"/>
                <a:cs typeface="+mn-cs"/>
              </a:rPr>
              <a:t>妊娠した女性と赤ちゃんの健康管理のための妊婦検診を定期的に受診するための時間を確保しなければなりません。</a:t>
            </a:r>
          </a:p>
          <a:p>
            <a:pPr marL="0" algn="l" defTabSz="914400" rtl="0" eaLnBrk="1" latinLnBrk="0" hangingPunct="1"/>
            <a:endParaRPr kumimoji="1" lang="ja-JP" altLang="en-US" sz="1200" b="0" kern="1200" dirty="0">
              <a:solidFill>
                <a:schemeClr val="tx1"/>
              </a:solidFill>
              <a:effectLst/>
              <a:latin typeface="+mn-ea"/>
              <a:ea typeface="+mn-ea"/>
              <a:cs typeface="+mn-cs"/>
            </a:endParaRPr>
          </a:p>
          <a:p>
            <a:pPr marL="0" algn="l" defTabSz="914400" rtl="0" eaLnBrk="1" latinLnBrk="0" hangingPunct="1"/>
            <a:r>
              <a:rPr kumimoji="1" lang="ja-JP" altLang="en-US" sz="1200" b="0" kern="1200" dirty="0">
                <a:solidFill>
                  <a:schemeClr val="tx1"/>
                </a:solidFill>
                <a:effectLst/>
                <a:latin typeface="+mn-ea"/>
                <a:ea typeface="+mn-ea"/>
                <a:cs typeface="+mn-cs"/>
              </a:rPr>
              <a:t>通勤中の混雑によって、つわりの悪化や流産・早産などにつながる恐れがあるため、医師等から指導を受けた旨、妊娠中の女性労働者から申出があった場合は、混雑時間をさけて通勤ができるようにしなければなりません。</a:t>
            </a:r>
            <a:endParaRPr kumimoji="1" lang="en-US" altLang="ja-JP" sz="1200" b="0" kern="1200" dirty="0">
              <a:solidFill>
                <a:schemeClr val="tx1"/>
              </a:solidFill>
              <a:effectLst/>
              <a:latin typeface="+mn-ea"/>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61</a:t>
            </a:fld>
            <a:endParaRPr kumimoji="1" lang="ja-JP" altLang="en-US"/>
          </a:p>
        </p:txBody>
      </p:sp>
      <p:sp>
        <p:nvSpPr>
          <p:cNvPr id="5" name="フッター プレースホルダー 4">
            <a:extLst>
              <a:ext uri="{FF2B5EF4-FFF2-40B4-BE49-F238E27FC236}">
                <a16:creationId xmlns:a16="http://schemas.microsoft.com/office/drawing/2014/main" id="{76F55F22-FCE5-4792-B94D-AA5A3AB8C70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6335504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200" kern="1200" dirty="0">
                <a:solidFill>
                  <a:schemeClr val="tx1"/>
                </a:solidFill>
                <a:effectLst/>
                <a:latin typeface="+mn-ea"/>
                <a:ea typeface="+mn-ea"/>
                <a:cs typeface="+mn-cs"/>
              </a:rPr>
              <a:t>次に、妊娠中の休憩、軽易業務への転換などの措置です。</a:t>
            </a:r>
          </a:p>
          <a:p>
            <a:pPr marL="0" algn="l" defTabSz="914400" rtl="0" eaLnBrk="1" latinLnBrk="0" hangingPunct="1"/>
            <a:endParaRPr kumimoji="1" lang="ja-JP" altLang="en-US"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つわりがある時は精神的にも辛いため、医師等から指導を受けた旨、妊娠中の女性労働者から申出があった場合は、適宜休息や栄養補給のため間食ができるよう、休憩時間を長くする、回数を増やす等の措置を講じなければなりません。</a:t>
            </a:r>
            <a:endParaRPr kumimoji="1" lang="en-US" altLang="ja-JP" sz="1200" kern="1200" dirty="0">
              <a:solidFill>
                <a:schemeClr val="tx1"/>
              </a:solidFill>
              <a:effectLst/>
              <a:latin typeface="+mn-ea"/>
              <a:ea typeface="+mn-ea"/>
              <a:cs typeface="+mn-cs"/>
            </a:endParaRPr>
          </a:p>
          <a:p>
            <a:pPr marL="0" algn="l" defTabSz="914400" rtl="0" eaLnBrk="1" latinLnBrk="0" hangingPunct="1"/>
            <a:endParaRPr kumimoji="1" lang="ja-JP" altLang="en-US"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重いものを扱う作業や立ち続ける業務など、医師等から指導を受けた旨、妊娠中の女性労働者から申出があった場合は、体への負担軽減のため、担当業務の見直しや転換などを行う必要があります。</a:t>
            </a:r>
            <a:endParaRPr kumimoji="1" lang="en-US" altLang="ja-JP" sz="1200" kern="1200" dirty="0">
              <a:solidFill>
                <a:schemeClr val="tx1"/>
              </a:solidFill>
              <a:effectLst/>
              <a:latin typeface="+mn-ea"/>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62</a:t>
            </a:fld>
            <a:endParaRPr kumimoji="1" lang="ja-JP" altLang="en-US"/>
          </a:p>
        </p:txBody>
      </p:sp>
      <p:sp>
        <p:nvSpPr>
          <p:cNvPr id="5" name="フッター プレースホルダー 4">
            <a:extLst>
              <a:ext uri="{FF2B5EF4-FFF2-40B4-BE49-F238E27FC236}">
                <a16:creationId xmlns:a16="http://schemas.microsoft.com/office/drawing/2014/main" id="{7CDDB760-6AA8-4696-9E16-F6123820D16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738910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200" kern="1200" dirty="0">
                <a:solidFill>
                  <a:schemeClr val="tx1"/>
                </a:solidFill>
                <a:effectLst/>
                <a:latin typeface="+mn-ea"/>
                <a:ea typeface="+mn-ea"/>
                <a:cs typeface="+mn-cs"/>
              </a:rPr>
              <a:t>次に、時間外労働、休日労働、深夜業についてと、産前産後の休業、育児時間についての措置です。</a:t>
            </a:r>
          </a:p>
          <a:p>
            <a:pPr marL="0" algn="l" defTabSz="914400" rtl="0" eaLnBrk="1" latinLnBrk="0" hangingPunct="1"/>
            <a:endParaRPr kumimoji="1" lang="ja-JP" altLang="en-US"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時間外労働、休日労働、深夜業は、本人から免除の請求があった場合はさせてはなりません。</a:t>
            </a:r>
            <a:endParaRPr kumimoji="1" lang="en-US" altLang="ja-JP"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女性が申し出しやすい職場環境にすることもとても大切になります。</a:t>
            </a:r>
          </a:p>
          <a:p>
            <a:pPr marL="0" algn="l" defTabSz="914400" rtl="0" eaLnBrk="1" latinLnBrk="0" hangingPunct="1"/>
            <a:endParaRPr kumimoji="1" lang="ja-JP" altLang="en-US"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産前休業は、女性が休業を請求した場合、出産予定日の</a:t>
            </a:r>
            <a:r>
              <a:rPr kumimoji="1" lang="en-US" altLang="ja-JP" sz="1200" kern="1200" dirty="0">
                <a:solidFill>
                  <a:schemeClr val="tx1"/>
                </a:solidFill>
                <a:effectLst/>
                <a:latin typeface="+mn-ea"/>
                <a:ea typeface="+mn-ea"/>
                <a:cs typeface="+mn-cs"/>
              </a:rPr>
              <a:t>6</a:t>
            </a:r>
            <a:r>
              <a:rPr kumimoji="1" lang="ja-JP" altLang="en-US" sz="1200" kern="1200" dirty="0">
                <a:solidFill>
                  <a:schemeClr val="tx1"/>
                </a:solidFill>
                <a:effectLst/>
                <a:latin typeface="+mn-ea"/>
                <a:ea typeface="+mn-ea"/>
                <a:cs typeface="+mn-cs"/>
              </a:rPr>
              <a:t>週間前（双子など多胎児の場合は</a:t>
            </a:r>
            <a:r>
              <a:rPr kumimoji="1" lang="en-US" altLang="ja-JP" sz="1200" kern="1200" dirty="0">
                <a:solidFill>
                  <a:schemeClr val="tx1"/>
                </a:solidFill>
                <a:effectLst/>
                <a:latin typeface="+mn-ea"/>
                <a:ea typeface="+mn-ea"/>
                <a:cs typeface="+mn-cs"/>
              </a:rPr>
              <a:t>14</a:t>
            </a:r>
            <a:r>
              <a:rPr kumimoji="1" lang="ja-JP" altLang="en-US" sz="1200" kern="1200" dirty="0">
                <a:solidFill>
                  <a:schemeClr val="tx1"/>
                </a:solidFill>
                <a:effectLst/>
                <a:latin typeface="+mn-ea"/>
                <a:ea typeface="+mn-ea"/>
                <a:cs typeface="+mn-cs"/>
              </a:rPr>
              <a:t>週間前）から就業させることはできません。</a:t>
            </a:r>
            <a:endParaRPr kumimoji="1" lang="en-US" altLang="ja-JP"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産後休業は、原則として出産日翌日から</a:t>
            </a:r>
            <a:r>
              <a:rPr kumimoji="1" lang="en-US" altLang="ja-JP" sz="1200" kern="1200" dirty="0">
                <a:solidFill>
                  <a:schemeClr val="tx1"/>
                </a:solidFill>
                <a:effectLst/>
                <a:latin typeface="+mn-ea"/>
                <a:ea typeface="+mn-ea"/>
                <a:cs typeface="+mn-cs"/>
              </a:rPr>
              <a:t>8</a:t>
            </a:r>
            <a:r>
              <a:rPr kumimoji="1" lang="ja-JP" altLang="en-US" sz="1200" kern="1200" dirty="0">
                <a:solidFill>
                  <a:schemeClr val="tx1"/>
                </a:solidFill>
                <a:effectLst/>
                <a:latin typeface="+mn-ea"/>
                <a:ea typeface="+mn-ea"/>
                <a:cs typeface="+mn-cs"/>
              </a:rPr>
              <a:t>週間は就業させることはできません。</a:t>
            </a:r>
          </a:p>
          <a:p>
            <a:pPr marL="0" algn="l" defTabSz="914400" rtl="0" eaLnBrk="1" latinLnBrk="0" hangingPunct="1"/>
            <a:r>
              <a:rPr kumimoji="1" lang="ja-JP" altLang="en-US" sz="1200" kern="1200" dirty="0">
                <a:solidFill>
                  <a:schemeClr val="tx1"/>
                </a:solidFill>
                <a:effectLst/>
                <a:latin typeface="+mn-ea"/>
                <a:ea typeface="+mn-ea"/>
                <a:cs typeface="+mn-cs"/>
              </a:rPr>
              <a:t>いつごろからお休みしたいのか、また、出産後はいつ復職したいのか、本人と時間に余裕をもって話し、職場全体でも共有しておくことが大切になります。</a:t>
            </a:r>
          </a:p>
          <a:p>
            <a:pPr marL="0" algn="l" defTabSz="914400" rtl="0" eaLnBrk="1" latinLnBrk="0" hangingPunct="1"/>
            <a:endParaRPr kumimoji="1" lang="ja-JP" altLang="en-US"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出産後早い段階から職場復帰を希望する場合、子供が</a:t>
            </a:r>
            <a:r>
              <a:rPr kumimoji="1" lang="en-US" altLang="ja-JP" sz="1200" kern="1200" dirty="0">
                <a:solidFill>
                  <a:schemeClr val="tx1"/>
                </a:solidFill>
                <a:effectLst/>
                <a:latin typeface="+mn-ea"/>
                <a:ea typeface="+mn-ea"/>
                <a:cs typeface="+mn-cs"/>
              </a:rPr>
              <a:t>0</a:t>
            </a:r>
            <a:r>
              <a:rPr kumimoji="1" lang="ja-JP" altLang="en-US" sz="1200" kern="1200" dirty="0">
                <a:solidFill>
                  <a:schemeClr val="tx1"/>
                </a:solidFill>
                <a:effectLst/>
                <a:latin typeface="+mn-ea"/>
                <a:ea typeface="+mn-ea"/>
                <a:cs typeface="+mn-cs"/>
              </a:rPr>
              <a:t>歳の間は本人から</a:t>
            </a:r>
            <a:r>
              <a:rPr kumimoji="1" lang="en-US" altLang="ja-JP" sz="1200" kern="1200" dirty="0">
                <a:solidFill>
                  <a:schemeClr val="tx1"/>
                </a:solidFill>
                <a:effectLst/>
                <a:latin typeface="+mn-ea"/>
                <a:ea typeface="+mn-ea"/>
                <a:cs typeface="+mn-cs"/>
              </a:rPr>
              <a:t>1</a:t>
            </a:r>
            <a:r>
              <a:rPr kumimoji="1" lang="ja-JP" altLang="en-US" sz="1200" kern="1200" dirty="0">
                <a:solidFill>
                  <a:schemeClr val="tx1"/>
                </a:solidFill>
                <a:effectLst/>
                <a:latin typeface="+mn-ea"/>
                <a:ea typeface="+mn-ea"/>
                <a:cs typeface="+mn-cs"/>
              </a:rPr>
              <a:t>日</a:t>
            </a:r>
            <a:r>
              <a:rPr kumimoji="1" lang="en-US" altLang="ja-JP" sz="1200" kern="1200" dirty="0">
                <a:solidFill>
                  <a:schemeClr val="tx1"/>
                </a:solidFill>
                <a:effectLst/>
                <a:latin typeface="+mn-ea"/>
                <a:ea typeface="+mn-ea"/>
                <a:cs typeface="+mn-cs"/>
              </a:rPr>
              <a:t>2</a:t>
            </a:r>
            <a:r>
              <a:rPr kumimoji="1" lang="ja-JP" altLang="en-US" sz="1200" kern="1200" dirty="0">
                <a:solidFill>
                  <a:schemeClr val="tx1"/>
                </a:solidFill>
                <a:effectLst/>
                <a:latin typeface="+mn-ea"/>
                <a:ea typeface="+mn-ea"/>
                <a:cs typeface="+mn-cs"/>
              </a:rPr>
              <a:t>回、各々少なくとも</a:t>
            </a:r>
            <a:r>
              <a:rPr kumimoji="1" lang="en-US" altLang="ja-JP" sz="1200" kern="1200" dirty="0">
                <a:solidFill>
                  <a:schemeClr val="tx1"/>
                </a:solidFill>
                <a:effectLst/>
                <a:latin typeface="+mn-ea"/>
                <a:ea typeface="+mn-ea"/>
                <a:cs typeface="+mn-cs"/>
              </a:rPr>
              <a:t>30</a:t>
            </a:r>
            <a:r>
              <a:rPr kumimoji="1" lang="ja-JP" altLang="en-US" sz="1200" kern="1200" dirty="0">
                <a:solidFill>
                  <a:schemeClr val="tx1"/>
                </a:solidFill>
                <a:effectLst/>
                <a:latin typeface="+mn-ea"/>
                <a:ea typeface="+mn-ea"/>
                <a:cs typeface="+mn-cs"/>
              </a:rPr>
              <a:t>分の育児時間取得の請求があった場合は応じなければなりません。</a:t>
            </a:r>
            <a:endParaRPr kumimoji="1" lang="en-US" altLang="ja-JP" sz="1200" kern="1200" dirty="0">
              <a:solidFill>
                <a:schemeClr val="tx1"/>
              </a:solidFill>
              <a:effectLst/>
              <a:latin typeface="+mn-ea"/>
              <a:ea typeface="+mn-ea"/>
              <a:cs typeface="+mn-cs"/>
            </a:endParaRPr>
          </a:p>
          <a:p>
            <a:pPr marL="0" algn="l" defTabSz="914400" rtl="0" eaLnBrk="1" latinLnBrk="0" hangingPunct="1"/>
            <a:endParaRPr kumimoji="1" lang="en-US" altLang="ja-JP" sz="1200" kern="1200" dirty="0">
              <a:solidFill>
                <a:schemeClr val="tx1"/>
              </a:solidFill>
              <a:effectLst/>
              <a:latin typeface="+mn-ea"/>
              <a:ea typeface="+mn-ea"/>
              <a:cs typeface="+mn-cs"/>
            </a:endParaRPr>
          </a:p>
          <a:p>
            <a:endParaRPr kumimoji="1" lang="ja-JP" altLang="en-US" b="0"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63</a:t>
            </a:fld>
            <a:endParaRPr kumimoji="1" lang="ja-JP" altLang="en-US"/>
          </a:p>
        </p:txBody>
      </p:sp>
      <p:sp>
        <p:nvSpPr>
          <p:cNvPr id="5" name="フッター プレースホルダー 4">
            <a:extLst>
              <a:ext uri="{FF2B5EF4-FFF2-40B4-BE49-F238E27FC236}">
                <a16:creationId xmlns:a16="http://schemas.microsoft.com/office/drawing/2014/main" id="{7C102FB0-2D46-4172-ACB2-AC961BB1EBD2}"/>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3107119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200" kern="1200" dirty="0">
                <a:solidFill>
                  <a:schemeClr val="tx1"/>
                </a:solidFill>
                <a:effectLst/>
                <a:latin typeface="+mn-ea"/>
                <a:ea typeface="+mn-ea"/>
                <a:cs typeface="+mn-cs"/>
              </a:rPr>
              <a:t>働く女性を支援するさまざまな法律や制度がありますが、妊娠している女性が医師等から指導を受けた場合などに</a:t>
            </a:r>
            <a:endParaRPr kumimoji="1" lang="en-US" altLang="ja-JP" sz="1200" kern="1200" dirty="0">
              <a:solidFill>
                <a:schemeClr val="tx1"/>
              </a:solidFill>
              <a:effectLst/>
              <a:latin typeface="+mn-ea"/>
              <a:ea typeface="+mn-ea"/>
              <a:cs typeface="+mn-cs"/>
            </a:endParaRPr>
          </a:p>
          <a:p>
            <a:pPr marL="0" algn="l" defTabSz="914400" rtl="0" eaLnBrk="1" latinLnBrk="0" hangingPunct="1"/>
            <a:r>
              <a:rPr kumimoji="1" lang="ja-JP" altLang="en-US" sz="1200" kern="1200" dirty="0">
                <a:solidFill>
                  <a:schemeClr val="tx1"/>
                </a:solidFill>
                <a:effectLst/>
                <a:latin typeface="+mn-ea"/>
                <a:ea typeface="+mn-ea"/>
                <a:cs typeface="+mn-cs"/>
              </a:rPr>
              <a:t>その指導内容を事業主の方に的確に伝えることができる「母性健康管理指導事項連絡カード」、略して「母健連絡カード」があります。</a:t>
            </a:r>
          </a:p>
          <a:p>
            <a:pPr marL="0" algn="l" defTabSz="914400" rtl="0" eaLnBrk="1" latinLnBrk="0" hangingPunct="1"/>
            <a:r>
              <a:rPr kumimoji="1" lang="ja-JP" altLang="en-US" sz="1200" kern="1200" dirty="0">
                <a:solidFill>
                  <a:schemeClr val="tx1"/>
                </a:solidFill>
                <a:effectLst/>
                <a:latin typeface="+mn-ea"/>
                <a:ea typeface="+mn-ea"/>
                <a:cs typeface="+mn-cs"/>
              </a:rPr>
              <a:t>この「母健連絡カード」が提出された場合は、事業主はカードの記載内容に応じた適切な措置を講じる必要があります。</a:t>
            </a:r>
          </a:p>
          <a:p>
            <a:pPr marL="0" algn="l" defTabSz="914400" rtl="0" eaLnBrk="1" latinLnBrk="0" hangingPunct="1"/>
            <a:r>
              <a:rPr kumimoji="1" lang="ja-JP" altLang="en-US" sz="1200" kern="1200" dirty="0">
                <a:solidFill>
                  <a:schemeClr val="tx1"/>
                </a:solidFill>
                <a:effectLst/>
                <a:latin typeface="+mn-ea"/>
                <a:ea typeface="+mn-ea"/>
                <a:cs typeface="+mn-cs"/>
              </a:rPr>
              <a:t>会社から積極的に周知するのもよいでしょう。</a:t>
            </a:r>
            <a:endParaRPr kumimoji="1" lang="en-US" altLang="ja-JP" sz="1200" kern="1200" dirty="0">
              <a:solidFill>
                <a:schemeClr val="tx1"/>
              </a:solidFill>
              <a:effectLst/>
              <a:latin typeface="+mn-ea"/>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64</a:t>
            </a:fld>
            <a:endParaRPr kumimoji="1" lang="ja-JP" altLang="en-US"/>
          </a:p>
        </p:txBody>
      </p:sp>
      <p:sp>
        <p:nvSpPr>
          <p:cNvPr id="5" name="フッター プレースホルダー 4">
            <a:extLst>
              <a:ext uri="{FF2B5EF4-FFF2-40B4-BE49-F238E27FC236}">
                <a16:creationId xmlns:a16="http://schemas.microsoft.com/office/drawing/2014/main" id="{96C46988-E881-4228-AE27-02C87C4C9D3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5353606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tabLst>
                <a:tab pos="3800475" algn="l"/>
              </a:tabLst>
            </a:pPr>
            <a:r>
              <a:rPr kumimoji="1" lang="ja-JP" altLang="en-US" sz="1200" kern="1200" dirty="0">
                <a:solidFill>
                  <a:schemeClr val="tx1"/>
                </a:solidFill>
                <a:effectLst/>
                <a:latin typeface="+mn-lt"/>
                <a:ea typeface="+mn-ea"/>
                <a:cs typeface="+mn-cs"/>
              </a:rPr>
              <a:t>妊娠・出産に関するハラスメントも注意が必要です。</a:t>
            </a:r>
            <a:endParaRPr kumimoji="1" lang="en-US" altLang="ja-JP" sz="1200" kern="1200" dirty="0">
              <a:solidFill>
                <a:schemeClr val="tx1"/>
              </a:solidFill>
              <a:effectLst/>
              <a:latin typeface="+mn-lt"/>
              <a:ea typeface="+mn-ea"/>
              <a:cs typeface="+mn-cs"/>
            </a:endParaRPr>
          </a:p>
          <a:p>
            <a:pPr marL="0" algn="l" defTabSz="914400" rtl="0" eaLnBrk="1" latinLnBrk="0" hangingPunct="1">
              <a:tabLst>
                <a:tab pos="3800475" algn="l"/>
              </a:tabLst>
            </a:pPr>
            <a:endParaRPr kumimoji="1" lang="en-US" altLang="ja-JP" sz="1200" kern="1200" dirty="0">
              <a:solidFill>
                <a:schemeClr val="tx1"/>
              </a:solidFill>
              <a:effectLst/>
              <a:latin typeface="+mn-lt"/>
              <a:ea typeface="+mn-ea"/>
              <a:cs typeface="+mn-cs"/>
            </a:endParaRPr>
          </a:p>
          <a:p>
            <a:pPr marL="0" algn="l" defTabSz="914400" rtl="0" eaLnBrk="1" latinLnBrk="0" hangingPunct="1">
              <a:tabLst>
                <a:tab pos="3800475" algn="l"/>
              </a:tabLst>
            </a:pPr>
            <a:r>
              <a:rPr kumimoji="1" lang="ja-JP" altLang="en-US" sz="1200" kern="1200" dirty="0">
                <a:solidFill>
                  <a:schemeClr val="tx1"/>
                </a:solidFill>
                <a:effectLst/>
                <a:latin typeface="+mn-lt"/>
                <a:ea typeface="+mn-ea"/>
                <a:cs typeface="+mn-cs"/>
              </a:rPr>
              <a:t>事業主による妊娠・出産・育児休業等を理由とした解雇等の不利益取扱いは禁止されています。</a:t>
            </a:r>
            <a:endParaRPr kumimoji="1" lang="en-US" altLang="ja-JP" sz="1200" kern="1200" dirty="0">
              <a:solidFill>
                <a:schemeClr val="tx1"/>
              </a:solidFill>
              <a:effectLst/>
              <a:latin typeface="+mn-lt"/>
              <a:ea typeface="+mn-ea"/>
              <a:cs typeface="+mn-cs"/>
            </a:endParaRPr>
          </a:p>
          <a:p>
            <a:pPr marL="0" algn="l" defTabSz="914400" rtl="0" eaLnBrk="1" latinLnBrk="0" hangingPunct="1">
              <a:tabLst>
                <a:tab pos="3800475" algn="l"/>
              </a:tabLst>
            </a:pPr>
            <a:r>
              <a:rPr kumimoji="1" lang="ja-JP" altLang="en-US" sz="1200" kern="1200" dirty="0">
                <a:solidFill>
                  <a:schemeClr val="tx1"/>
                </a:solidFill>
                <a:effectLst/>
                <a:latin typeface="+mn-lt"/>
                <a:ea typeface="+mn-ea"/>
                <a:cs typeface="+mn-cs"/>
              </a:rPr>
              <a:t>また、妊娠・出産・育児休業等に関する嫌がらせなどのハラスメントを防止する措置をとる必要があります。</a:t>
            </a:r>
            <a:endParaRPr kumimoji="1" lang="en-US" altLang="ja-JP" sz="1200" kern="1200" dirty="0">
              <a:solidFill>
                <a:schemeClr val="tx1"/>
              </a:solidFill>
              <a:effectLst/>
              <a:latin typeface="+mn-lt"/>
              <a:ea typeface="+mn-ea"/>
              <a:cs typeface="+mn-cs"/>
            </a:endParaRPr>
          </a:p>
          <a:p>
            <a:pPr marL="0" algn="l" defTabSz="914400" rtl="0" eaLnBrk="1" latinLnBrk="0" hangingPunct="1">
              <a:tabLst>
                <a:tab pos="3800475" algn="l"/>
              </a:tabLst>
            </a:pPr>
            <a:endParaRPr kumimoji="1" lang="en-US" altLang="ja-JP" sz="1200" kern="1200" dirty="0">
              <a:solidFill>
                <a:schemeClr val="tx1"/>
              </a:solidFill>
              <a:effectLst/>
              <a:latin typeface="+mn-lt"/>
              <a:ea typeface="+mn-ea"/>
              <a:cs typeface="+mn-cs"/>
            </a:endParaRPr>
          </a:p>
          <a:p>
            <a:pPr marL="0" algn="l" defTabSz="914400" rtl="0" eaLnBrk="1" latinLnBrk="0" hangingPunct="1">
              <a:tabLst>
                <a:tab pos="3800475" algn="l"/>
              </a:tabLst>
            </a:pPr>
            <a:r>
              <a:rPr kumimoji="1" lang="ja-JP" altLang="ja-JP" sz="1200" kern="1200" dirty="0">
                <a:solidFill>
                  <a:schemeClr val="tx1"/>
                </a:solidFill>
                <a:effectLst/>
                <a:latin typeface="+mn-lt"/>
                <a:ea typeface="+mn-ea"/>
                <a:cs typeface="+mn-cs"/>
              </a:rPr>
              <a:t>何気ない会話でも</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うっかりした発言</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ハラスメントに</a:t>
            </a:r>
            <a:r>
              <a:rPr kumimoji="1" lang="ja-JP" altLang="en-US" sz="1200" kern="1200" dirty="0">
                <a:solidFill>
                  <a:schemeClr val="tx1"/>
                </a:solidFill>
                <a:effectLst/>
                <a:latin typeface="+mn-lt"/>
                <a:ea typeface="+mn-ea"/>
                <a:cs typeface="+mn-cs"/>
              </a:rPr>
              <a:t>なる可能性があります。</a:t>
            </a:r>
            <a:endParaRPr kumimoji="1" lang="en-US" altLang="ja-JP" sz="1200" kern="1200" dirty="0">
              <a:solidFill>
                <a:schemeClr val="tx1"/>
              </a:solidFill>
              <a:effectLst/>
              <a:latin typeface="+mn-lt"/>
              <a:ea typeface="+mn-ea"/>
              <a:cs typeface="+mn-cs"/>
            </a:endParaRPr>
          </a:p>
          <a:p>
            <a:pPr marL="0" algn="l" defTabSz="914400" rtl="0" eaLnBrk="1" latinLnBrk="0" hangingPunct="1">
              <a:tabLst>
                <a:tab pos="3800475" algn="l"/>
              </a:tabLst>
            </a:pPr>
            <a:r>
              <a:rPr kumimoji="1" lang="ja-JP" altLang="en-US" sz="1200" kern="1200" dirty="0">
                <a:solidFill>
                  <a:schemeClr val="tx1"/>
                </a:solidFill>
                <a:effectLst/>
                <a:latin typeface="+mn-lt"/>
                <a:ea typeface="+mn-ea"/>
                <a:cs typeface="+mn-cs"/>
              </a:rPr>
              <a:t>相手の立場を考えたコミュニケーションが大切です。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65</a:t>
            </a:fld>
            <a:endParaRPr kumimoji="1" lang="ja-JP" altLang="en-US"/>
          </a:p>
        </p:txBody>
      </p:sp>
      <p:sp>
        <p:nvSpPr>
          <p:cNvPr id="5" name="フッター プレースホルダー 4">
            <a:extLst>
              <a:ext uri="{FF2B5EF4-FFF2-40B4-BE49-F238E27FC236}">
                <a16:creationId xmlns:a16="http://schemas.microsoft.com/office/drawing/2014/main" id="{27096948-AB09-4E0C-9846-2D1FDDD2BD5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679177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66</a:t>
            </a:fld>
            <a:endParaRPr kumimoji="1" lang="ja-JP" altLang="en-US"/>
          </a:p>
        </p:txBody>
      </p:sp>
      <p:sp>
        <p:nvSpPr>
          <p:cNvPr id="5" name="フッター プレースホルダー 4">
            <a:extLst>
              <a:ext uri="{FF2B5EF4-FFF2-40B4-BE49-F238E27FC236}">
                <a16:creationId xmlns:a16="http://schemas.microsoft.com/office/drawing/2014/main" id="{357F135A-F1B8-4D7D-8FB5-4E099873A3A0}"/>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9541767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solidFill>
                  <a:schemeClr val="tx1"/>
                </a:solidFill>
                <a:latin typeface="+mn-ea"/>
              </a:rPr>
              <a:t>不妊とは、妊娠を望む健康な男女が避妊をしないで性交しているにも関わらず、一定期間妊娠しないものをいいます。</a:t>
            </a:r>
            <a:endParaRPr kumimoji="1" lang="en-US" altLang="ja-JP" b="0" dirty="0">
              <a:solidFill>
                <a:schemeClr val="tx1"/>
              </a:solidFill>
              <a:latin typeface="+mn-ea"/>
            </a:endParaRPr>
          </a:p>
          <a:p>
            <a:r>
              <a:rPr kumimoji="1" lang="ja-JP" altLang="en-US" b="0" dirty="0">
                <a:solidFill>
                  <a:schemeClr val="tx1"/>
                </a:solidFill>
                <a:latin typeface="+mn-ea"/>
              </a:rPr>
              <a:t>公益社団法人日本産科婦人科学会によると、「一定期間」については、「１年というのが一般的である」とされています。</a:t>
            </a:r>
            <a:endParaRPr kumimoji="1" lang="en-US" altLang="ja-JP" b="0" dirty="0">
              <a:solidFill>
                <a:schemeClr val="tx1"/>
              </a:solidFill>
              <a:latin typeface="+mn-ea"/>
            </a:endParaRPr>
          </a:p>
          <a:p>
            <a:endParaRPr kumimoji="1" lang="en-US" altLang="ja-JP" b="0" dirty="0">
              <a:solidFill>
                <a:schemeClr val="tx1"/>
              </a:solidFill>
              <a:latin typeface="+mn-ea"/>
            </a:endParaRPr>
          </a:p>
          <a:p>
            <a:r>
              <a:rPr kumimoji="1" lang="ja-JP" altLang="en-US" b="0" dirty="0">
                <a:solidFill>
                  <a:schemeClr val="tx1"/>
                </a:solidFill>
                <a:latin typeface="+mn-ea"/>
              </a:rPr>
              <a:t>不妊の原因は女性だけにあるわけではありません。</a:t>
            </a:r>
            <a:r>
              <a:rPr kumimoji="1" lang="en-US" altLang="ja-JP" b="0" dirty="0">
                <a:solidFill>
                  <a:schemeClr val="tx1"/>
                </a:solidFill>
                <a:latin typeface="+mn-ea"/>
              </a:rPr>
              <a:t>WHO</a:t>
            </a:r>
            <a:r>
              <a:rPr kumimoji="1" lang="ja-JP" altLang="en-US" b="0" dirty="0">
                <a:solidFill>
                  <a:schemeClr val="tx1"/>
                </a:solidFill>
                <a:latin typeface="+mn-ea"/>
              </a:rPr>
              <a:t>（世界保健機関）によれば約半数は男性に原因があるとされています。</a:t>
            </a:r>
            <a:endParaRPr kumimoji="1" lang="en-US" altLang="ja-JP" b="0" dirty="0">
              <a:solidFill>
                <a:schemeClr val="tx1"/>
              </a:solidFill>
              <a:latin typeface="+mn-ea"/>
            </a:endParaRPr>
          </a:p>
          <a:p>
            <a:r>
              <a:rPr kumimoji="1" lang="ja-JP" altLang="en-US" b="0" dirty="0">
                <a:solidFill>
                  <a:schemeClr val="tx1"/>
                </a:solidFill>
                <a:latin typeface="+mn-ea"/>
              </a:rPr>
              <a:t>検査をしても原因がわからないこともあります。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67</a:t>
            </a:fld>
            <a:endParaRPr kumimoji="1" lang="ja-JP" altLang="en-US"/>
          </a:p>
        </p:txBody>
      </p:sp>
      <p:sp>
        <p:nvSpPr>
          <p:cNvPr id="5" name="フッター プレースホルダー 4">
            <a:extLst>
              <a:ext uri="{FF2B5EF4-FFF2-40B4-BE49-F238E27FC236}">
                <a16:creationId xmlns:a16="http://schemas.microsoft.com/office/drawing/2014/main" id="{E92AEBF2-C621-4A8D-A7FA-317BC28DC5BB}"/>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41110037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日本では、不妊を心配したことがある夫婦は</a:t>
            </a:r>
            <a:r>
              <a:rPr kumimoji="1" lang="en-US" altLang="ja-JP" dirty="0">
                <a:latin typeface="+mn-ea"/>
              </a:rPr>
              <a:t>35.0%</a:t>
            </a:r>
            <a:r>
              <a:rPr kumimoji="1" lang="ja-JP" altLang="en-US" dirty="0">
                <a:latin typeface="+mn-ea"/>
              </a:rPr>
              <a:t>おり、これは夫婦全体の</a:t>
            </a:r>
            <a:r>
              <a:rPr kumimoji="1" lang="en-US" altLang="ja-JP" dirty="0">
                <a:latin typeface="+mn-ea"/>
              </a:rPr>
              <a:t>2.9</a:t>
            </a:r>
            <a:r>
              <a:rPr kumimoji="1" lang="ja-JP" altLang="en-US" dirty="0">
                <a:latin typeface="+mn-ea"/>
              </a:rPr>
              <a:t>組に</a:t>
            </a:r>
            <a:r>
              <a:rPr kumimoji="1" lang="en-US" altLang="ja-JP" dirty="0">
                <a:latin typeface="+mn-ea"/>
              </a:rPr>
              <a:t>1</a:t>
            </a:r>
            <a:r>
              <a:rPr kumimoji="1" lang="ja-JP" altLang="en-US" dirty="0">
                <a:latin typeface="+mn-ea"/>
              </a:rPr>
              <a:t>組の割合になります。</a:t>
            </a:r>
            <a:endParaRPr kumimoji="1"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また、実際に不妊の検査や治療を受けたことがある</a:t>
            </a:r>
            <a:r>
              <a:rPr kumimoji="1" lang="en-US" altLang="ja-JP" dirty="0">
                <a:latin typeface="+mn-ea"/>
              </a:rPr>
              <a:t>(</a:t>
            </a:r>
            <a:r>
              <a:rPr kumimoji="1" lang="ja-JP" altLang="en-US" dirty="0">
                <a:latin typeface="+mn-ea"/>
              </a:rPr>
              <a:t>または現在受けている</a:t>
            </a:r>
            <a:r>
              <a:rPr kumimoji="1" lang="en-US" altLang="ja-JP" dirty="0">
                <a:latin typeface="+mn-ea"/>
              </a:rPr>
              <a:t>)</a:t>
            </a:r>
            <a:r>
              <a:rPr kumimoji="1" lang="ja-JP" altLang="en-US" dirty="0">
                <a:latin typeface="+mn-ea"/>
              </a:rPr>
              <a:t>夫婦は</a:t>
            </a:r>
            <a:r>
              <a:rPr kumimoji="1" lang="en-US" altLang="ja-JP" dirty="0">
                <a:latin typeface="+mn-ea"/>
              </a:rPr>
              <a:t>18.2%</a:t>
            </a:r>
            <a:r>
              <a:rPr kumimoji="1" lang="ja-JP" altLang="en-US" dirty="0">
                <a:latin typeface="+mn-ea"/>
              </a:rPr>
              <a:t>おり、これは夫婦全体の</a:t>
            </a:r>
            <a:r>
              <a:rPr kumimoji="1" lang="en-US" altLang="ja-JP" dirty="0">
                <a:latin typeface="+mn-ea"/>
              </a:rPr>
              <a:t>5.5</a:t>
            </a:r>
            <a:r>
              <a:rPr kumimoji="1" lang="ja-JP" altLang="en-US" dirty="0">
                <a:latin typeface="+mn-ea"/>
              </a:rPr>
              <a:t>組に</a:t>
            </a:r>
            <a:r>
              <a:rPr kumimoji="1" lang="en-US" altLang="ja-JP" dirty="0">
                <a:latin typeface="+mn-ea"/>
              </a:rPr>
              <a:t>1</a:t>
            </a:r>
            <a:r>
              <a:rPr kumimoji="1" lang="ja-JP" altLang="en-US" dirty="0">
                <a:latin typeface="+mn-ea"/>
              </a:rPr>
              <a:t>組の割合になります。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68</a:t>
            </a:fld>
            <a:endParaRPr kumimoji="1" lang="ja-JP" altLang="en-US"/>
          </a:p>
        </p:txBody>
      </p:sp>
      <p:sp>
        <p:nvSpPr>
          <p:cNvPr id="5" name="フッター プレースホルダー 4">
            <a:extLst>
              <a:ext uri="{FF2B5EF4-FFF2-40B4-BE49-F238E27FC236}">
                <a16:creationId xmlns:a16="http://schemas.microsoft.com/office/drawing/2014/main" id="{5E4702F1-F05E-4148-9364-A6709D9919A5}"/>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083198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2019</a:t>
            </a:r>
            <a:r>
              <a:rPr kumimoji="1" lang="ja-JP" altLang="en-US" dirty="0">
                <a:latin typeface="+mn-ea"/>
              </a:rPr>
              <a:t>年に日本で体外受精や顕微授精といった生殖補助医療により</a:t>
            </a:r>
            <a:r>
              <a:rPr kumimoji="1" lang="ja-JP" altLang="en-US" b="0" dirty="0">
                <a:latin typeface="+mn-ea"/>
              </a:rPr>
              <a:t>生まれた</a:t>
            </a:r>
            <a:r>
              <a:rPr kumimoji="1" lang="ja-JP" altLang="en-US" dirty="0">
                <a:latin typeface="+mn-ea"/>
              </a:rPr>
              <a:t>子どもは</a:t>
            </a:r>
            <a:r>
              <a:rPr kumimoji="1" lang="en-US" altLang="ja-JP" dirty="0">
                <a:latin typeface="+mn-ea"/>
              </a:rPr>
              <a:t>60,595</a:t>
            </a:r>
            <a:r>
              <a:rPr kumimoji="1" lang="ja-JP" altLang="en-US" dirty="0">
                <a:latin typeface="+mn-ea"/>
              </a:rPr>
              <a:t>人で、これは全出生児の</a:t>
            </a:r>
            <a:r>
              <a:rPr kumimoji="1" lang="en-US" altLang="ja-JP" dirty="0">
                <a:latin typeface="+mn-ea"/>
              </a:rPr>
              <a:t>7.0%</a:t>
            </a:r>
            <a:r>
              <a:rPr kumimoji="1" lang="ja-JP" altLang="en-US" dirty="0">
                <a:latin typeface="+mn-ea"/>
              </a:rPr>
              <a:t>、約</a:t>
            </a:r>
            <a:r>
              <a:rPr kumimoji="1" lang="en-US" altLang="ja-JP" dirty="0">
                <a:latin typeface="+mn-ea"/>
              </a:rPr>
              <a:t>14.3</a:t>
            </a:r>
            <a:r>
              <a:rPr kumimoji="1" lang="ja-JP" altLang="en-US" dirty="0">
                <a:latin typeface="+mn-ea"/>
              </a:rPr>
              <a:t>人に</a:t>
            </a:r>
            <a:r>
              <a:rPr kumimoji="1" lang="en-US" altLang="ja-JP" dirty="0">
                <a:latin typeface="+mn-ea"/>
              </a:rPr>
              <a:t>1</a:t>
            </a:r>
            <a:r>
              <a:rPr kumimoji="1" lang="ja-JP" altLang="en-US" dirty="0">
                <a:latin typeface="+mn-ea"/>
              </a:rPr>
              <a:t>人の割合になります。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69</a:t>
            </a:fld>
            <a:endParaRPr kumimoji="1" lang="ja-JP" altLang="en-US"/>
          </a:p>
        </p:txBody>
      </p:sp>
      <p:sp>
        <p:nvSpPr>
          <p:cNvPr id="5" name="フッター プレースホルダー 4">
            <a:extLst>
              <a:ext uri="{FF2B5EF4-FFF2-40B4-BE49-F238E27FC236}">
                <a16:creationId xmlns:a16="http://schemas.microsoft.com/office/drawing/2014/main" id="{6B589CD8-E89D-4F04-BCC1-3605DACB96F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424903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女性従業員の約</a:t>
            </a:r>
            <a:r>
              <a:rPr kumimoji="1" lang="en-US" altLang="ja-JP" dirty="0"/>
              <a:t>4</a:t>
            </a:r>
            <a:r>
              <a:rPr kumimoji="1" lang="ja-JP" altLang="en-US" dirty="0"/>
              <a:t>割が女性特有の健康課題などにより、</a:t>
            </a:r>
            <a:endParaRPr kumimoji="1" lang="en-US" altLang="ja-JP" dirty="0"/>
          </a:p>
          <a:p>
            <a:r>
              <a:rPr kumimoji="1" lang="ja-JP" altLang="en-US" dirty="0"/>
              <a:t>「職場で何かをあきらめなくてはならないと感じた経験」があると回答しています。</a:t>
            </a:r>
            <a:endParaRPr kumimoji="1" lang="en-US" altLang="ja-JP" dirty="0"/>
          </a:p>
          <a:p>
            <a:endParaRPr kumimoji="1" lang="en-US" altLang="ja-JP" dirty="0"/>
          </a:p>
          <a:p>
            <a:r>
              <a:rPr kumimoji="1" lang="ja-JP" altLang="en-US" dirty="0"/>
              <a:t>あきらめなくてはならないと感じたことの内容として、最も多いのが「正社員として働くこと」、次いで「昇進や責任の重い仕事につくこと」、「希望の職種を続けること」、「管理職になること」、「研修や留学、赴任などのキャリアアップにつなげること」と続い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a:t>
            </a:fld>
            <a:endParaRPr kumimoji="1" lang="ja-JP" altLang="en-US"/>
          </a:p>
        </p:txBody>
      </p:sp>
      <p:sp>
        <p:nvSpPr>
          <p:cNvPr id="5" name="フッター プレースホルダー 4">
            <a:extLst>
              <a:ext uri="{FF2B5EF4-FFF2-40B4-BE49-F238E27FC236}">
                <a16:creationId xmlns:a16="http://schemas.microsoft.com/office/drawing/2014/main" id="{D0DC443B-2DDC-4992-9F75-64B90367BE5E}"/>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890695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また、女性の年齢とともに卵細胞の老化が進むことで妊娠率が下がり、</a:t>
            </a:r>
            <a:r>
              <a:rPr kumimoji="1" lang="ja-JP" altLang="en-US" u="none" strike="noStrike" dirty="0">
                <a:solidFill>
                  <a:schemeClr val="tx1"/>
                </a:solidFill>
                <a:latin typeface="+mn-ea"/>
              </a:rPr>
              <a:t>不妊治療が必要になる</a:t>
            </a:r>
            <a:r>
              <a:rPr kumimoji="1" lang="ja-JP" altLang="en-US" b="0" u="none" strike="noStrike" dirty="0">
                <a:solidFill>
                  <a:schemeClr val="tx1"/>
                </a:solidFill>
                <a:latin typeface="+mn-ea"/>
              </a:rPr>
              <a:t>場合があります</a:t>
            </a:r>
            <a:r>
              <a:rPr kumimoji="1" lang="ja-JP" altLang="en-US" u="none" strike="noStrike" dirty="0">
                <a:solidFill>
                  <a:schemeClr val="tx1"/>
                </a:solidFill>
                <a:latin typeface="+mn-ea"/>
              </a:rPr>
              <a:t>。</a:t>
            </a:r>
            <a:endParaRPr kumimoji="1" lang="en-US" altLang="ja-JP" u="none" strike="noStrike" dirty="0">
              <a:solidFill>
                <a:schemeClr val="tx1"/>
              </a:solidFill>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70</a:t>
            </a:fld>
            <a:endParaRPr kumimoji="1" lang="ja-JP" altLang="en-US"/>
          </a:p>
        </p:txBody>
      </p:sp>
      <p:sp>
        <p:nvSpPr>
          <p:cNvPr id="5" name="フッター プレースホルダー 4">
            <a:extLst>
              <a:ext uri="{FF2B5EF4-FFF2-40B4-BE49-F238E27FC236}">
                <a16:creationId xmlns:a16="http://schemas.microsoft.com/office/drawing/2014/main" id="{B9C9E46C-10F4-4D2F-B6BE-2EC718AFEB5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0685816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仕事と不妊治療の両立状況を見ると、不妊治療をしたことがある</a:t>
            </a:r>
            <a:r>
              <a:rPr kumimoji="1" lang="en-US" altLang="ja-JP" dirty="0">
                <a:latin typeface="+mn-ea"/>
              </a:rPr>
              <a:t>(</a:t>
            </a:r>
            <a:r>
              <a:rPr kumimoji="1" lang="ja-JP" altLang="en-US" dirty="0">
                <a:latin typeface="+mn-ea"/>
              </a:rPr>
              <a:t>または予定している</a:t>
            </a:r>
            <a:r>
              <a:rPr kumimoji="1" lang="en-US" altLang="ja-JP" dirty="0">
                <a:latin typeface="+mn-ea"/>
              </a:rPr>
              <a:t>)</a:t>
            </a:r>
            <a:r>
              <a:rPr kumimoji="1" lang="ja-JP" altLang="en-US" dirty="0">
                <a:latin typeface="+mn-ea"/>
              </a:rPr>
              <a:t>労働者のなかで「仕事との両立ができなかった</a:t>
            </a:r>
            <a:r>
              <a:rPr kumimoji="1" lang="en-US" altLang="ja-JP" dirty="0">
                <a:latin typeface="+mn-ea"/>
              </a:rPr>
              <a:t>(</a:t>
            </a:r>
            <a:r>
              <a:rPr kumimoji="1" lang="ja-JP" altLang="en-US" dirty="0">
                <a:latin typeface="+mn-ea"/>
              </a:rPr>
              <a:t>または両立できない</a:t>
            </a:r>
            <a:r>
              <a:rPr kumimoji="1" lang="en-US" altLang="ja-JP" dirty="0">
                <a:latin typeface="+mn-ea"/>
              </a:rPr>
              <a:t>)</a:t>
            </a:r>
            <a:r>
              <a:rPr kumimoji="1" lang="ja-JP" altLang="en-US" dirty="0">
                <a:latin typeface="+mn-ea"/>
              </a:rPr>
              <a:t>」とした人の割合は </a:t>
            </a:r>
            <a:r>
              <a:rPr kumimoji="1" lang="en-US" altLang="ja-JP" dirty="0">
                <a:latin typeface="+mn-ea"/>
              </a:rPr>
              <a:t>34.7%</a:t>
            </a:r>
            <a:r>
              <a:rPr kumimoji="1" lang="ja-JP" altLang="en-US" dirty="0">
                <a:latin typeface="+mn-ea"/>
              </a:rPr>
              <a:t>となっています。</a:t>
            </a:r>
            <a:endParaRPr kumimoji="1" lang="en-US" altLang="ja-JP" dirty="0">
              <a:latin typeface="+mn-ea"/>
            </a:endParaRPr>
          </a:p>
          <a:p>
            <a:r>
              <a:rPr kumimoji="1" lang="ja-JP" altLang="en-US" dirty="0">
                <a:latin typeface="+mn-ea"/>
              </a:rPr>
              <a:t>両立できず仕事をやめた人が</a:t>
            </a:r>
            <a:r>
              <a:rPr kumimoji="1" lang="en-US" altLang="ja-JP" dirty="0">
                <a:latin typeface="+mn-ea"/>
              </a:rPr>
              <a:t>16</a:t>
            </a:r>
            <a:r>
              <a:rPr kumimoji="1" lang="ja-JP" altLang="en-US" dirty="0">
                <a:latin typeface="+mn-ea"/>
              </a:rPr>
              <a:t>％</a:t>
            </a:r>
            <a:r>
              <a:rPr kumimoji="1" lang="en-US" altLang="ja-JP" b="0" dirty="0">
                <a:latin typeface="+mn-ea"/>
              </a:rPr>
              <a:t>(</a:t>
            </a:r>
            <a:r>
              <a:rPr kumimoji="1" lang="ja-JP" altLang="en-US" b="0" dirty="0">
                <a:latin typeface="+mn-ea"/>
              </a:rPr>
              <a:t>女性では</a:t>
            </a:r>
            <a:r>
              <a:rPr kumimoji="1" lang="en-US" altLang="ja-JP" b="0" dirty="0">
                <a:latin typeface="+mn-ea"/>
              </a:rPr>
              <a:t>23</a:t>
            </a:r>
            <a:r>
              <a:rPr kumimoji="1" lang="ja-JP" altLang="en-US" b="0" dirty="0">
                <a:latin typeface="+mn-ea"/>
              </a:rPr>
              <a:t>％</a:t>
            </a:r>
            <a:r>
              <a:rPr kumimoji="1" lang="en-US" altLang="ja-JP" b="0" dirty="0">
                <a:latin typeface="+mn-ea"/>
              </a:rPr>
              <a:t>)</a:t>
            </a:r>
            <a:r>
              <a:rPr kumimoji="1" lang="ja-JP" altLang="en-US" dirty="0">
                <a:latin typeface="+mn-ea"/>
              </a:rPr>
              <a:t>を占めるほか、両立できず不妊治療をやめた人が</a:t>
            </a:r>
            <a:r>
              <a:rPr kumimoji="1" lang="en-US" altLang="ja-JP" dirty="0">
                <a:latin typeface="+mn-ea"/>
              </a:rPr>
              <a:t>11</a:t>
            </a:r>
            <a:r>
              <a:rPr kumimoji="1" lang="ja-JP" altLang="en-US" dirty="0">
                <a:latin typeface="+mn-ea"/>
              </a:rPr>
              <a:t>％、両立できずに雇用形態を変えた人が</a:t>
            </a:r>
            <a:r>
              <a:rPr kumimoji="1" lang="en-US" altLang="ja-JP" dirty="0">
                <a:latin typeface="+mn-ea"/>
              </a:rPr>
              <a:t>8</a:t>
            </a:r>
            <a:r>
              <a:rPr kumimoji="1" lang="ja-JP" altLang="en-US" dirty="0">
                <a:latin typeface="+mn-ea"/>
              </a:rPr>
              <a:t>％いることがわかります。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71</a:t>
            </a:fld>
            <a:endParaRPr kumimoji="1" lang="ja-JP" altLang="en-US"/>
          </a:p>
        </p:txBody>
      </p:sp>
      <p:sp>
        <p:nvSpPr>
          <p:cNvPr id="5" name="フッター プレースホルダー 4">
            <a:extLst>
              <a:ext uri="{FF2B5EF4-FFF2-40B4-BE49-F238E27FC236}">
                <a16:creationId xmlns:a16="http://schemas.microsoft.com/office/drawing/2014/main" id="{6D2BCD5E-0976-4C36-B048-2F9501A6AA2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8419209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仕事と不妊治療を両立できない理由を見ると、「精神面で負担が大きいため」、「通院回数が多いため」、「体調、体力面で負担が大きいため」が多くなっています。</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72</a:t>
            </a:fld>
            <a:endParaRPr kumimoji="1" lang="ja-JP" altLang="en-US"/>
          </a:p>
        </p:txBody>
      </p:sp>
      <p:sp>
        <p:nvSpPr>
          <p:cNvPr id="5" name="フッター プレースホルダー 4">
            <a:extLst>
              <a:ext uri="{FF2B5EF4-FFF2-40B4-BE49-F238E27FC236}">
                <a16:creationId xmlns:a16="http://schemas.microsoft.com/office/drawing/2014/main" id="{E98DFBC3-CCEC-4AFD-99F0-E6905665879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950204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不妊治療の大まかな流れです。</a:t>
            </a:r>
            <a:endParaRPr kumimoji="1" lang="en-US" altLang="ja-JP" b="0" dirty="0">
              <a:latin typeface="+mn-ea"/>
            </a:endParaRPr>
          </a:p>
          <a:p>
            <a:r>
              <a:rPr kumimoji="1" lang="ja-JP" altLang="en-US" b="0" dirty="0">
                <a:latin typeface="+mn-ea"/>
              </a:rPr>
              <a:t>男性も女性も、検査によって不妊の原因となる疾患があるとわかった場合は、原因に応じて薬による治療や手術を行います。</a:t>
            </a:r>
            <a:endParaRPr kumimoji="1" lang="en-US" altLang="ja-JP" b="0" dirty="0">
              <a:latin typeface="+mn-ea"/>
            </a:endParaRPr>
          </a:p>
          <a:p>
            <a:r>
              <a:rPr kumimoji="1" lang="ja-JP" altLang="en-US" b="0" dirty="0">
                <a:latin typeface="+mn-ea"/>
              </a:rPr>
              <a:t>原因がはっきりしない場合も妊娠を目指して治療を行うことがあります。</a:t>
            </a:r>
            <a:endParaRPr kumimoji="1" lang="en-US" altLang="ja-JP" b="0" dirty="0">
              <a:latin typeface="+mn-ea"/>
            </a:endParaRPr>
          </a:p>
          <a:p>
            <a:endParaRPr kumimoji="1" lang="en-US" altLang="ja-JP" b="0" dirty="0">
              <a:latin typeface="+mn-ea"/>
            </a:endParaRPr>
          </a:p>
          <a:p>
            <a:r>
              <a:rPr kumimoji="1" lang="ja-JP" altLang="en-US" b="0" dirty="0">
                <a:latin typeface="+mn-ea"/>
              </a:rPr>
              <a:t>一般不妊治療としては、</a:t>
            </a:r>
            <a:r>
              <a:rPr kumimoji="1" lang="ja-JP" altLang="en-US" b="0" strike="noStrike" dirty="0">
                <a:latin typeface="+mn-ea"/>
              </a:rPr>
              <a:t>排卵日を予測して性交のタイミングを合わせるタイミング法、</a:t>
            </a:r>
            <a:r>
              <a:rPr kumimoji="1" lang="ja-JP" altLang="en-US" b="0" dirty="0">
                <a:latin typeface="+mn-ea"/>
              </a:rPr>
              <a:t>内服薬や注射で卵巣を刺激して排卵を起こさせる排卵誘発法、精液を多くは調整して子宮に注入する人工授精などがあります。</a:t>
            </a:r>
            <a:endParaRPr kumimoji="1" lang="en-US" altLang="ja-JP" b="0" dirty="0">
              <a:latin typeface="+mn-ea"/>
            </a:endParaRPr>
          </a:p>
          <a:p>
            <a:r>
              <a:rPr kumimoji="1" lang="ja-JP" altLang="en-US" b="0" dirty="0">
                <a:latin typeface="+mn-ea"/>
              </a:rPr>
              <a:t>それでも妊娠しない場合は、卵子と精子を取り出して体の外で受精させてから子宮内に戻す「体外受精」や「顕微授精」などの生殖補助医療を行います。</a:t>
            </a:r>
            <a:endParaRPr kumimoji="1" lang="en-US" altLang="ja-JP" b="0" dirty="0">
              <a:latin typeface="+mn-ea"/>
            </a:endParaRPr>
          </a:p>
          <a:p>
            <a:r>
              <a:rPr kumimoji="1" lang="ja-JP" altLang="en-US" b="0" dirty="0">
                <a:latin typeface="+mn-ea"/>
              </a:rPr>
              <a:t>不妊治療は妊娠・出産まで、あるいは、治療をやめる決断をするまで、「いつ終わるのか」を明らかにすることは困難です。治療を始めてすぐに妊娠する場合もあれば、何年も治療を続けている場合もあり、様々です。</a:t>
            </a:r>
            <a:endParaRPr kumimoji="1" lang="en-US" altLang="ja-JP" b="0" dirty="0">
              <a:latin typeface="+mn-ea"/>
            </a:endParaRPr>
          </a:p>
          <a:p>
            <a:pPr defTabSz="954634">
              <a:defRPr/>
            </a:pPr>
            <a:r>
              <a:rPr kumimoji="1" lang="ja-JP" altLang="en-US" b="0" dirty="0">
                <a:latin typeface="+mn-ea"/>
              </a:rPr>
              <a:t>次に、不妊治療に要する通院日数についてお話ししますが、一般不妊治療と生殖補助医療では大きく異なります。</a:t>
            </a:r>
            <a:endParaRPr kumimoji="1" lang="en-US" altLang="ja-JP" b="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73</a:t>
            </a:fld>
            <a:endParaRPr kumimoji="1" lang="ja-JP" altLang="en-US"/>
          </a:p>
        </p:txBody>
      </p:sp>
      <p:sp>
        <p:nvSpPr>
          <p:cNvPr id="5" name="フッター プレースホルダー 4">
            <a:extLst>
              <a:ext uri="{FF2B5EF4-FFF2-40B4-BE49-F238E27FC236}">
                <a16:creationId xmlns:a16="http://schemas.microsoft.com/office/drawing/2014/main" id="{24232FCE-D9EB-45B8-86E9-770F9964763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443828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不妊治療に要する通院日数の目安です。</a:t>
            </a:r>
            <a:endParaRPr kumimoji="1" lang="ja-JP" altLang="en-US" b="0" strike="sngStrike" dirty="0">
              <a:latin typeface="+mn-ea"/>
            </a:endParaRPr>
          </a:p>
          <a:p>
            <a:r>
              <a:rPr kumimoji="1" lang="ja-JP" altLang="en-US" b="0" dirty="0">
                <a:latin typeface="+mn-ea"/>
              </a:rPr>
              <a:t> </a:t>
            </a:r>
            <a:endParaRPr kumimoji="1" lang="en-US" altLang="ja-JP" b="0" dirty="0">
              <a:latin typeface="+mn-ea"/>
            </a:endParaRPr>
          </a:p>
          <a:p>
            <a:r>
              <a:rPr kumimoji="1" lang="ja-JP" altLang="en-US" b="0" dirty="0">
                <a:latin typeface="+mn-ea"/>
              </a:rPr>
              <a:t>体外受精、顕微授精といった生殖補助医療を受ける場合、特に女性は頻繁な通院が必要となります。</a:t>
            </a:r>
            <a:endParaRPr kumimoji="1" lang="en-US" altLang="ja-JP" b="0" dirty="0">
              <a:latin typeface="+mn-ea"/>
            </a:endParaRPr>
          </a:p>
          <a:p>
            <a:r>
              <a:rPr kumimoji="1" lang="ja-JP" altLang="en-US" b="0" dirty="0">
                <a:latin typeface="+mn-ea"/>
              </a:rPr>
              <a:t>また、一般不妊治療についても、排卵周期に合わせた通院が求められるため、前もって治療の予定を決めることは困難となる場合があります。</a:t>
            </a:r>
            <a:endParaRPr kumimoji="1" lang="en-US" altLang="ja-JP" b="0" dirty="0">
              <a:latin typeface="+mn-ea"/>
            </a:endParaRPr>
          </a:p>
          <a:p>
            <a:r>
              <a:rPr kumimoji="1" lang="ja-JP" altLang="en-US" b="0" dirty="0">
                <a:latin typeface="+mn-ea"/>
              </a:rPr>
              <a:t>さらに、治療は身体的・精神的・経済的な負担を伴い、ホルモン刺激療法等の影響で体調不良等が生じることもあり、腹痛、頭痛、めまい、吐き気等の他、仕事や治療に関するストレスを感じることがあります。</a:t>
            </a:r>
            <a:endParaRPr kumimoji="1" lang="en-US" altLang="ja-JP" b="0" dirty="0">
              <a:latin typeface="+mn-ea"/>
            </a:endParaRPr>
          </a:p>
          <a:p>
            <a:r>
              <a:rPr kumimoji="1" lang="ja-JP" altLang="en-US" b="0" dirty="0">
                <a:latin typeface="+mn-ea"/>
              </a:rPr>
              <a:t>このようなことから、企業には不妊治療と仕事を両立する施策が必要です。</a:t>
            </a:r>
            <a:endParaRPr kumimoji="1" lang="ja-JP" altLang="en-US" b="0"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74</a:t>
            </a:fld>
            <a:endParaRPr kumimoji="1" lang="ja-JP" altLang="en-US"/>
          </a:p>
        </p:txBody>
      </p:sp>
      <p:sp>
        <p:nvSpPr>
          <p:cNvPr id="5" name="フッター プレースホルダー 4">
            <a:extLst>
              <a:ext uri="{FF2B5EF4-FFF2-40B4-BE49-F238E27FC236}">
                <a16:creationId xmlns:a16="http://schemas.microsoft.com/office/drawing/2014/main" id="{C64D9464-FBFA-49AC-B54F-C03266531906}"/>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304118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ja-JP" sz="1200" kern="1200" dirty="0">
                <a:solidFill>
                  <a:schemeClr val="tx1"/>
                </a:solidFill>
                <a:effectLst/>
                <a:latin typeface="+mn-lt"/>
                <a:ea typeface="+mn-ea"/>
                <a:cs typeface="+mn-cs"/>
              </a:rPr>
              <a:t>支援制度・企業の取組例</a:t>
            </a:r>
            <a:r>
              <a:rPr kumimoji="1" lang="ja-JP" altLang="en-US" sz="1200" kern="1200" dirty="0">
                <a:solidFill>
                  <a:schemeClr val="tx1"/>
                </a:solidFill>
                <a:effectLst/>
                <a:latin typeface="+mn-lt"/>
                <a:ea typeface="+mn-ea"/>
                <a:cs typeface="+mn-cs"/>
              </a:rPr>
              <a:t>をご紹介します。</a:t>
            </a:r>
            <a:endParaRPr kumimoji="1" lang="ja-JP" altLang="ja-JP" sz="1200" kern="1200" dirty="0">
              <a:solidFill>
                <a:schemeClr val="tx1"/>
              </a:solidFill>
              <a:effectLst/>
              <a:latin typeface="+mn-lt"/>
              <a:ea typeface="+mn-ea"/>
              <a:cs typeface="+mn-cs"/>
            </a:endParaRPr>
          </a:p>
          <a:p>
            <a:pPr marL="0" algn="l" defTabSz="914400" rtl="0" eaLnBrk="1" latinLnBrk="0" hangingPunct="1"/>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algn="l" defTabSz="914400" rtl="0" eaLnBrk="1" latinLnBrk="0" hangingPunct="1">
              <a:defRPr/>
            </a:pPr>
            <a:r>
              <a:rPr kumimoji="1" lang="ja-JP" altLang="ja-JP" sz="1200" kern="1200" dirty="0">
                <a:solidFill>
                  <a:schemeClr val="tx1"/>
                </a:solidFill>
                <a:effectLst/>
                <a:latin typeface="+mn-lt"/>
                <a:ea typeface="+mn-ea"/>
                <a:cs typeface="+mn-cs"/>
              </a:rPr>
              <a:t>一つ目は、不妊治療中の社員が月に２日までとれる休暇制度です。不妊治療により休暇が足りなくなり休職にならないようにするために作られた制度で</a:t>
            </a:r>
            <a:r>
              <a:rPr kumimoji="1" lang="ja-JP" altLang="en-US" sz="1200" kern="1200" dirty="0">
                <a:solidFill>
                  <a:schemeClr val="tx1"/>
                </a:solidFill>
                <a:effectLst/>
                <a:latin typeface="+mn-lt"/>
                <a:ea typeface="+mn-ea"/>
                <a:cs typeface="+mn-cs"/>
              </a:rPr>
              <a:t>す。</a:t>
            </a:r>
            <a:endParaRPr kumimoji="1" lang="ja-JP"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二つ目は</a:t>
            </a:r>
            <a:r>
              <a:rPr kumimoji="1" lang="ja-JP" altLang="ja-JP" sz="1200" kern="1200" dirty="0">
                <a:solidFill>
                  <a:schemeClr val="tx1"/>
                </a:solidFill>
                <a:effectLst/>
                <a:latin typeface="+mn-lt"/>
                <a:ea typeface="+mn-ea"/>
                <a:cs typeface="+mn-cs"/>
              </a:rPr>
              <a:t>、本格的に治療に取</a:t>
            </a:r>
            <a:r>
              <a:rPr kumimoji="1" lang="ja-JP" altLang="en-US" sz="1200" kern="1200" dirty="0">
                <a:solidFill>
                  <a:schemeClr val="tx1"/>
                </a:solidFill>
                <a:effectLst/>
                <a:latin typeface="+mn-lt"/>
                <a:ea typeface="+mn-ea"/>
                <a:cs typeface="+mn-cs"/>
              </a:rPr>
              <a:t>り</a:t>
            </a:r>
            <a:r>
              <a:rPr kumimoji="1" lang="ja-JP" altLang="ja-JP" sz="1200" kern="1200" dirty="0">
                <a:solidFill>
                  <a:schemeClr val="tx1"/>
                </a:solidFill>
                <a:effectLst/>
                <a:latin typeface="+mn-lt"/>
                <a:ea typeface="+mn-ea"/>
                <a:cs typeface="+mn-cs"/>
              </a:rPr>
              <a:t>組みたい社員等を想定し</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不妊治療を目的に最長</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年まで</a:t>
            </a:r>
            <a:r>
              <a:rPr kumimoji="1" lang="ja-JP" altLang="en-US" sz="1200" kern="1200" dirty="0">
                <a:solidFill>
                  <a:schemeClr val="tx1"/>
                </a:solidFill>
                <a:effectLst/>
                <a:latin typeface="+mn-lt"/>
                <a:ea typeface="+mn-ea"/>
                <a:cs typeface="+mn-cs"/>
              </a:rPr>
              <a:t>休職可能な</a:t>
            </a:r>
            <a:r>
              <a:rPr kumimoji="1" lang="ja-JP" altLang="ja-JP" sz="1200" kern="1200" dirty="0">
                <a:solidFill>
                  <a:schemeClr val="tx1"/>
                </a:solidFill>
                <a:effectLst/>
                <a:latin typeface="+mn-lt"/>
                <a:ea typeface="+mn-ea"/>
                <a:cs typeface="+mn-cs"/>
              </a:rPr>
              <a:t>休暇制度です。体外</a:t>
            </a:r>
            <a:r>
              <a:rPr kumimoji="1" lang="ja-JP" altLang="en-US" sz="1200" kern="1200" dirty="0">
                <a:solidFill>
                  <a:schemeClr val="tx1"/>
                </a:solidFill>
                <a:effectLst/>
                <a:latin typeface="+mn-lt"/>
                <a:ea typeface="+mn-ea"/>
                <a:cs typeface="+mn-cs"/>
              </a:rPr>
              <a:t>受精</a:t>
            </a:r>
            <a:r>
              <a:rPr kumimoji="1" lang="ja-JP" altLang="ja-JP" sz="1200" kern="1200" dirty="0">
                <a:solidFill>
                  <a:schemeClr val="tx1"/>
                </a:solidFill>
                <a:effectLst/>
                <a:latin typeface="+mn-lt"/>
                <a:ea typeface="+mn-ea"/>
                <a:cs typeface="+mn-cs"/>
              </a:rPr>
              <a:t>や顕微</a:t>
            </a:r>
            <a:r>
              <a:rPr kumimoji="1" lang="ja-JP" altLang="en-US" sz="1200" kern="1200" dirty="0">
                <a:solidFill>
                  <a:schemeClr val="tx1"/>
                </a:solidFill>
                <a:effectLst/>
                <a:latin typeface="+mn-lt"/>
                <a:ea typeface="+mn-ea"/>
                <a:cs typeface="+mn-cs"/>
              </a:rPr>
              <a:t>授精</a:t>
            </a:r>
            <a:r>
              <a:rPr kumimoji="1" lang="ja-JP" altLang="ja-JP" sz="1200" kern="1200" dirty="0">
                <a:solidFill>
                  <a:schemeClr val="tx1"/>
                </a:solidFill>
                <a:effectLst/>
                <a:latin typeface="+mn-lt"/>
                <a:ea typeface="+mn-ea"/>
                <a:cs typeface="+mn-cs"/>
              </a:rPr>
              <a:t>といった高度生殖医療を行う場合、</a:t>
            </a:r>
            <a:r>
              <a:rPr kumimoji="1" lang="ja-JP" altLang="en-US" sz="1200" kern="1200" dirty="0">
                <a:solidFill>
                  <a:schemeClr val="tx1"/>
                </a:solidFill>
                <a:effectLst/>
                <a:latin typeface="+mn-lt"/>
                <a:ea typeface="+mn-ea"/>
                <a:cs typeface="+mn-cs"/>
              </a:rPr>
              <a:t>特に女性には負担が大きいので助かる</a:t>
            </a:r>
            <a:r>
              <a:rPr kumimoji="1" lang="ja-JP" altLang="ja-JP" sz="1200" kern="1200" dirty="0">
                <a:solidFill>
                  <a:schemeClr val="tx1"/>
                </a:solidFill>
                <a:effectLst/>
                <a:latin typeface="+mn-lt"/>
                <a:ea typeface="+mn-ea"/>
                <a:cs typeface="+mn-cs"/>
              </a:rPr>
              <a:t>制度です。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三</a:t>
            </a:r>
            <a:r>
              <a:rPr kumimoji="1" lang="ja-JP" altLang="ja-JP" sz="1200" kern="1200" dirty="0">
                <a:solidFill>
                  <a:schemeClr val="tx1"/>
                </a:solidFill>
                <a:effectLst/>
                <a:latin typeface="+mn-lt"/>
                <a:ea typeface="+mn-ea"/>
                <a:cs typeface="+mn-cs"/>
              </a:rPr>
              <a:t>つ目は、不妊に限らず生理や更年期による体調不良の際に利用できる休暇制度です。不妊治療中であることを知られたくないと思う人も少なくないことを考えると、利用しやすい制度と言えます。</a:t>
            </a:r>
          </a:p>
          <a:p>
            <a:pPr marL="0" algn="l" defTabSz="914400" rtl="0" eaLnBrk="1" latinLnBrk="0" hangingPunct="1"/>
            <a:r>
              <a:rPr kumimoji="1" lang="ja-JP" altLang="ja-JP" sz="1200" kern="1200" dirty="0">
                <a:solidFill>
                  <a:schemeClr val="tx1"/>
                </a:solidFill>
                <a:effectLst/>
                <a:latin typeface="+mn-lt"/>
                <a:ea typeface="+mn-ea"/>
                <a:cs typeface="+mn-cs"/>
              </a:rPr>
              <a:t>一つ目から三つ目までは</a:t>
            </a:r>
            <a:r>
              <a:rPr kumimoji="1" lang="ja-JP" altLang="en-US" sz="1200" kern="1200" dirty="0">
                <a:solidFill>
                  <a:schemeClr val="tx1"/>
                </a:solidFill>
                <a:effectLst/>
                <a:latin typeface="+mn-lt"/>
                <a:ea typeface="+mn-ea"/>
                <a:cs typeface="+mn-cs"/>
              </a:rPr>
              <a:t>男女ともに</a:t>
            </a:r>
            <a:r>
              <a:rPr kumimoji="1" lang="ja-JP" altLang="ja-JP" sz="1200" kern="1200" dirty="0">
                <a:solidFill>
                  <a:schemeClr val="tx1"/>
                </a:solidFill>
                <a:effectLst/>
                <a:latin typeface="+mn-lt"/>
                <a:ea typeface="+mn-ea"/>
                <a:cs typeface="+mn-cs"/>
              </a:rPr>
              <a:t>利用できる制度になっています。</a:t>
            </a:r>
          </a:p>
          <a:p>
            <a:pPr marL="0" algn="l" defTabSz="914400" rtl="0" eaLnBrk="1" latinLnBrk="0" hangingPunct="1"/>
            <a:r>
              <a:rPr kumimoji="1" lang="ja-JP" altLang="ja-JP" sz="1200" kern="1200" dirty="0">
                <a:solidFill>
                  <a:schemeClr val="tx1"/>
                </a:solidFill>
                <a:effectLst/>
                <a:latin typeface="+mn-lt"/>
                <a:ea typeface="+mn-ea"/>
                <a:cs typeface="+mn-cs"/>
              </a:rPr>
              <a:t>四つ目は</a:t>
            </a:r>
            <a:r>
              <a:rPr kumimoji="1" lang="ja-JP" altLang="en-US" sz="1200" kern="1200" dirty="0">
                <a:solidFill>
                  <a:schemeClr val="tx1"/>
                </a:solidFill>
                <a:effectLst/>
                <a:latin typeface="+mn-lt"/>
                <a:ea typeface="+mn-ea"/>
                <a:cs typeface="+mn-cs"/>
              </a:rPr>
              <a:t>不妊治療</a:t>
            </a:r>
            <a:r>
              <a:rPr kumimoji="1" lang="ja-JP" altLang="ja-JP" sz="1200" kern="1200" dirty="0">
                <a:solidFill>
                  <a:schemeClr val="tx1"/>
                </a:solidFill>
                <a:effectLst/>
                <a:latin typeface="+mn-lt"/>
                <a:ea typeface="+mn-ea"/>
                <a:cs typeface="+mn-cs"/>
              </a:rPr>
              <a:t>や妊娠・出産についての理解を促す啓発活動です。定期的啓発</a:t>
            </a:r>
            <a:r>
              <a:rPr kumimoji="1" lang="ja-JP" altLang="en-US" sz="1200" kern="1200" dirty="0">
                <a:solidFill>
                  <a:schemeClr val="tx1"/>
                </a:solidFill>
                <a:effectLst/>
                <a:latin typeface="+mn-lt"/>
                <a:ea typeface="+mn-ea"/>
                <a:cs typeface="+mn-cs"/>
              </a:rPr>
              <a:t>活動</a:t>
            </a:r>
            <a:r>
              <a:rPr kumimoji="1" lang="ja-JP" altLang="ja-JP" sz="1200" kern="1200" dirty="0">
                <a:solidFill>
                  <a:schemeClr val="tx1"/>
                </a:solidFill>
                <a:effectLst/>
                <a:latin typeface="+mn-lt"/>
                <a:ea typeface="+mn-ea"/>
                <a:cs typeface="+mn-cs"/>
              </a:rPr>
              <a:t>を通して、当事者だけでなく周囲の人にも理解を促し</a:t>
            </a:r>
            <a:r>
              <a:rPr kumimoji="1" lang="ja-JP" altLang="en-US" sz="1200" kern="1200" dirty="0">
                <a:solidFill>
                  <a:schemeClr val="tx1"/>
                </a:solidFill>
                <a:effectLst/>
                <a:latin typeface="+mn-lt"/>
                <a:ea typeface="+mn-ea"/>
                <a:cs typeface="+mn-cs"/>
              </a:rPr>
              <a:t>不妊治療</a:t>
            </a:r>
            <a:r>
              <a:rPr kumimoji="1" lang="ja-JP" altLang="ja-JP" sz="1200" kern="1200" dirty="0">
                <a:solidFill>
                  <a:schemeClr val="tx1"/>
                </a:solidFill>
                <a:effectLst/>
                <a:latin typeface="+mn-lt"/>
                <a:ea typeface="+mn-ea"/>
                <a:cs typeface="+mn-cs"/>
              </a:rPr>
              <a:t>サポートの輪を広げる環境づくりを目指したものです。制度があっても活用しやすい風土がないと活用は進みませんので大事な取組みといえます。</a:t>
            </a:r>
          </a:p>
          <a:p>
            <a:endParaRPr kumimoji="1" lang="ja-JP" altLang="en-US" b="0"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75</a:t>
            </a:fld>
            <a:endParaRPr kumimoji="1" lang="ja-JP" altLang="en-US"/>
          </a:p>
        </p:txBody>
      </p:sp>
      <p:sp>
        <p:nvSpPr>
          <p:cNvPr id="5" name="フッター プレースホルダー 4">
            <a:extLst>
              <a:ext uri="{FF2B5EF4-FFF2-40B4-BE49-F238E27FC236}">
                <a16:creationId xmlns:a16="http://schemas.microsoft.com/office/drawing/2014/main" id="{96F6A202-6575-4CB8-B12A-E5480462456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9456336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effectLst/>
                <a:latin typeface="+mn-ea"/>
                <a:cs typeface="Times New Roman" panose="02020603050405020304" pitchFamily="18" charset="0"/>
              </a:rPr>
              <a:t>最後に、助成金のご案内です。</a:t>
            </a:r>
            <a:endParaRPr lang="en-US" altLang="ja-JP" kern="100" dirty="0">
              <a:effectLst/>
              <a:latin typeface="+mn-ea"/>
              <a:cs typeface="Times New Roman" panose="02020603050405020304" pitchFamily="18" charset="0"/>
            </a:endParaRPr>
          </a:p>
          <a:p>
            <a:r>
              <a:rPr lang="ja-JP" altLang="en-US" kern="100" dirty="0">
                <a:effectLst/>
                <a:latin typeface="+mn-ea"/>
                <a:cs typeface="Times New Roman" panose="02020603050405020304" pitchFamily="18" charset="0"/>
              </a:rPr>
              <a:t>不妊治療と仕事の両立を推進</a:t>
            </a:r>
            <a:r>
              <a:rPr lang="ja-JP" altLang="en-US" dirty="0">
                <a:latin typeface="+mn-ea"/>
              </a:rPr>
              <a:t>するため、国では助成金制度を用意しています。</a:t>
            </a:r>
            <a:endParaRPr lang="en-US" altLang="ja-JP" dirty="0">
              <a:latin typeface="+mn-ea"/>
            </a:endParaRPr>
          </a:p>
          <a:p>
            <a:pPr defTabSz="954634">
              <a:defRPr/>
            </a:pPr>
            <a:r>
              <a:rPr lang="ja-JP" altLang="en-US" dirty="0">
                <a:latin typeface="+mn-ea"/>
              </a:rPr>
              <a:t>対象は、</a:t>
            </a:r>
            <a:r>
              <a:rPr kumimoji="1" lang="ja-JP" altLang="en-US" dirty="0">
                <a:latin typeface="+mn-ea"/>
              </a:rPr>
              <a:t>不妊治療のために利用可能な休暇制度・両立支援制度について、利用しやすい環境整備に取り組み、不妊治療を行う労働者に休暇制度・両立支援制度を利用させた中小企業事業主です。</a:t>
            </a:r>
            <a:endParaRPr kumimoji="1" lang="en-US" altLang="ja-JP" dirty="0">
              <a:latin typeface="+mn-ea"/>
            </a:endParaRPr>
          </a:p>
          <a:p>
            <a:pPr defTabSz="954634">
              <a:defRPr/>
            </a:pPr>
            <a:r>
              <a:rPr kumimoji="1" lang="ja-JP" altLang="en-US" dirty="0">
                <a:latin typeface="+mn-ea"/>
              </a:rPr>
              <a:t>「環境整備、休暇の取得等」で</a:t>
            </a:r>
            <a:r>
              <a:rPr kumimoji="1" lang="en-US" altLang="ja-JP" dirty="0">
                <a:latin typeface="+mn-ea"/>
              </a:rPr>
              <a:t>28</a:t>
            </a:r>
            <a:r>
              <a:rPr kumimoji="1" lang="ja-JP" altLang="en-US" dirty="0">
                <a:latin typeface="+mn-ea"/>
              </a:rPr>
              <a:t>万５千円、</a:t>
            </a:r>
            <a:r>
              <a:rPr kumimoji="1" lang="ja-JP" altLang="en-US" b="0" dirty="0">
                <a:latin typeface="+mn-ea"/>
              </a:rPr>
              <a:t>支給されます</a:t>
            </a:r>
            <a:r>
              <a:rPr kumimoji="1" lang="ja-JP" altLang="en-US" dirty="0">
                <a:latin typeface="+mn-ea"/>
              </a:rPr>
              <a:t>。</a:t>
            </a:r>
            <a:endParaRPr kumimoji="1" lang="en-US" altLang="ja-JP" dirty="0">
              <a:latin typeface="+mn-ea"/>
            </a:endParaRPr>
          </a:p>
          <a:p>
            <a:pPr defTabSz="954634">
              <a:defRPr/>
            </a:pPr>
            <a:endParaRPr kumimoji="1" lang="en-US" altLang="ja-JP" dirty="0">
              <a:latin typeface="+mn-ea"/>
            </a:endParaRPr>
          </a:p>
          <a:p>
            <a:r>
              <a:rPr lang="ja-JP" altLang="en-US" kern="100" dirty="0">
                <a:effectLst/>
                <a:latin typeface="+mn-ea"/>
                <a:cs typeface="Times New Roman" panose="02020603050405020304" pitchFamily="18" charset="0"/>
              </a:rPr>
              <a:t>詳しくは、厚生労働省ホームページ、</a:t>
            </a:r>
            <a:r>
              <a:rPr lang="en-US" altLang="ja-JP" b="0" kern="100" dirty="0">
                <a:effectLst/>
                <a:latin typeface="+mn-ea"/>
                <a:cs typeface="Times New Roman" panose="02020603050405020304" pitchFamily="18" charset="0"/>
              </a:rPr>
              <a:t>『</a:t>
            </a:r>
            <a:r>
              <a:rPr kumimoji="1" lang="ja-JP" altLang="en-US" b="0" dirty="0">
                <a:latin typeface="+mn-ea"/>
              </a:rPr>
              <a:t>不妊治療と仕事の両立を支援する助成金のご案内</a:t>
            </a:r>
            <a:r>
              <a:rPr kumimoji="1" lang="en-US" altLang="ja-JP" b="0" dirty="0">
                <a:latin typeface="+mn-ea"/>
              </a:rPr>
              <a:t>』</a:t>
            </a:r>
            <a:r>
              <a:rPr kumimoji="1" lang="ja-JP" altLang="en-US" b="0" dirty="0">
                <a:latin typeface="+mn-ea"/>
              </a:rPr>
              <a:t>をご覧ください。</a:t>
            </a:r>
            <a:endParaRPr kumimoji="1" lang="en-US" altLang="ja-JP" b="0" dirty="0">
              <a:latin typeface="+mn-ea"/>
            </a:endParaRPr>
          </a:p>
          <a:p>
            <a:r>
              <a:rPr lang="ja-JP" altLang="en-US" b="0" kern="100" dirty="0">
                <a:effectLst/>
                <a:latin typeface="+mn-ea"/>
                <a:cs typeface="Times New Roman" panose="02020603050405020304" pitchFamily="18" charset="0"/>
              </a:rPr>
              <a:t>国の助成制度の他にも市区町村・企業などで独自に不妊治療費の助成事業を実施している場合がありますので、お問い合わせください。</a:t>
            </a:r>
            <a:endParaRPr lang="ja-JP" altLang="ja-JP" b="0" kern="100" dirty="0">
              <a:effectLst/>
              <a:latin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76</a:t>
            </a:fld>
            <a:endParaRPr kumimoji="1" lang="ja-JP" altLang="en-US"/>
          </a:p>
        </p:txBody>
      </p:sp>
      <p:sp>
        <p:nvSpPr>
          <p:cNvPr id="5" name="フッター プレースホルダー 4">
            <a:extLst>
              <a:ext uri="{FF2B5EF4-FFF2-40B4-BE49-F238E27FC236}">
                <a16:creationId xmlns:a16="http://schemas.microsoft.com/office/drawing/2014/main" id="{D96B8229-5843-4D9E-BC24-9729CEDAF4D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3697867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effectLst/>
                <a:latin typeface="+mn-ea"/>
                <a:cs typeface="Times New Roman" panose="02020603050405020304" pitchFamily="18" charset="0"/>
              </a:rPr>
              <a:t>以上のように、不妊治療は女性の健康課題として重要な</a:t>
            </a:r>
            <a:r>
              <a:rPr lang="ja-JP" altLang="en-US" b="0" kern="100" dirty="0">
                <a:effectLst/>
                <a:latin typeface="+mn-ea"/>
                <a:cs typeface="Times New Roman" panose="02020603050405020304" pitchFamily="18" charset="0"/>
              </a:rPr>
              <a:t>テーマ</a:t>
            </a:r>
            <a:r>
              <a:rPr lang="ja-JP" altLang="ja-JP" kern="100" dirty="0">
                <a:effectLst/>
                <a:latin typeface="+mn-ea"/>
                <a:cs typeface="Times New Roman" panose="02020603050405020304" pitchFamily="18" charset="0"/>
              </a:rPr>
              <a:t>の一つです。</a:t>
            </a:r>
          </a:p>
          <a:p>
            <a:pPr algn="just"/>
            <a:r>
              <a:rPr lang="ja-JP" altLang="ja-JP" kern="100" dirty="0">
                <a:effectLst/>
                <a:latin typeface="+mn-ea"/>
                <a:cs typeface="Times New Roman" panose="02020603050405020304" pitchFamily="18" charset="0"/>
              </a:rPr>
              <a:t>両立支援制度の拡充、理解の促進に取組みましょう。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77</a:t>
            </a:fld>
            <a:endParaRPr kumimoji="1" lang="ja-JP" altLang="en-US"/>
          </a:p>
        </p:txBody>
      </p:sp>
      <p:sp>
        <p:nvSpPr>
          <p:cNvPr id="5" name="フッター プレースホルダー 4">
            <a:extLst>
              <a:ext uri="{FF2B5EF4-FFF2-40B4-BE49-F238E27FC236}">
                <a16:creationId xmlns:a16="http://schemas.microsoft.com/office/drawing/2014/main" id="{2FFEFB13-7042-475D-BCA6-1E8B7A66A103}"/>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978154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78</a:t>
            </a:fld>
            <a:endParaRPr kumimoji="1" lang="ja-JP" altLang="en-US"/>
          </a:p>
        </p:txBody>
      </p:sp>
      <p:sp>
        <p:nvSpPr>
          <p:cNvPr id="5" name="フッター プレースホルダー 4">
            <a:extLst>
              <a:ext uri="{FF2B5EF4-FFF2-40B4-BE49-F238E27FC236}">
                <a16:creationId xmlns:a16="http://schemas.microsoft.com/office/drawing/2014/main" id="{26DA8237-1EA9-4696-A2D9-1FE5F300BE65}"/>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1507266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更年期とは、女性の場合閉経の前後</a:t>
            </a:r>
            <a:r>
              <a:rPr kumimoji="1" lang="en-US" altLang="ja-JP" dirty="0"/>
              <a:t>5</a:t>
            </a:r>
            <a:r>
              <a:rPr kumimoji="1" lang="ja-JP" altLang="en-US" dirty="0"/>
              <a:t>年間を言います。一般的には</a:t>
            </a:r>
            <a:r>
              <a:rPr kumimoji="1" lang="en-US" altLang="ja-JP" dirty="0"/>
              <a:t>45</a:t>
            </a:r>
            <a:r>
              <a:rPr kumimoji="1" lang="ja-JP" altLang="en-US" dirty="0"/>
              <a:t>歳から</a:t>
            </a:r>
            <a:r>
              <a:rPr kumimoji="1" lang="en-US" altLang="ja-JP" dirty="0"/>
              <a:t>55</a:t>
            </a:r>
            <a:r>
              <a:rPr kumimoji="1" lang="ja-JP" altLang="en-US" dirty="0"/>
              <a:t>歳頃がその時期にあたります。</a:t>
            </a:r>
            <a:endParaRPr kumimoji="1" lang="en-US" altLang="ja-JP" dirty="0"/>
          </a:p>
          <a:p>
            <a:endParaRPr kumimoji="1" lang="en-US" altLang="ja-JP" dirty="0"/>
          </a:p>
          <a:p>
            <a:r>
              <a:rPr kumimoji="1" lang="ja-JP" altLang="en-US" dirty="0"/>
              <a:t>また、更年期には、様々な体調の不良や情緒不安定などの症状が現れることがあり、これらを更年期症状と言います。</a:t>
            </a:r>
            <a:endParaRPr kumimoji="1" lang="en-US" altLang="ja-JP" dirty="0"/>
          </a:p>
          <a:p>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79</a:t>
            </a:fld>
            <a:endParaRPr kumimoji="1" lang="ja-JP" altLang="en-US"/>
          </a:p>
        </p:txBody>
      </p:sp>
      <p:sp>
        <p:nvSpPr>
          <p:cNvPr id="5" name="フッター プレースホルダー 4">
            <a:extLst>
              <a:ext uri="{FF2B5EF4-FFF2-40B4-BE49-F238E27FC236}">
                <a16:creationId xmlns:a16="http://schemas.microsoft.com/office/drawing/2014/main" id="{775CF58D-F1FE-4565-B00E-1A7FE6D2E24C}"/>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39722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男性セリフ：</a:t>
            </a:r>
            <a:r>
              <a:rPr lang="ja-JP" altLang="en-US" sz="1200" b="0" dirty="0">
                <a:solidFill>
                  <a:schemeClr val="tx1"/>
                </a:solidFill>
              </a:rPr>
              <a:t>働く人の半分近くは女性なのに、そんなに困っている人がいるなんて</a:t>
            </a:r>
            <a:endParaRPr lang="en-US" altLang="ja-JP" sz="1200" b="0" dirty="0">
              <a:solidFill>
                <a:schemeClr val="tx1"/>
              </a:solidFill>
            </a:endParaRPr>
          </a:p>
          <a:p>
            <a:endParaRPr kumimoji="1" lang="en-US" altLang="ja-JP" dirty="0"/>
          </a:p>
          <a:p>
            <a:r>
              <a:rPr kumimoji="1" lang="ja-JP" altLang="en-US" dirty="0"/>
              <a:t>女性セリフ：</a:t>
            </a:r>
            <a:r>
              <a:rPr lang="ja-JP" altLang="en-US" sz="1200" b="0" dirty="0">
                <a:solidFill>
                  <a:schemeClr val="tx1"/>
                </a:solidFill>
              </a:rPr>
              <a:t>女性はライフステージごとにいろいろ変化があるのよ</a:t>
            </a:r>
            <a:endParaRPr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ライフステージって？</a:t>
            </a:r>
            <a:endParaRPr lang="en-US" altLang="ja-JP" sz="1200" dirty="0">
              <a:solidFill>
                <a:schemeClr val="tx1"/>
              </a:solidFill>
            </a:endParaRPr>
          </a:p>
          <a:p>
            <a:pPr defTabSz="1284288"/>
            <a:endParaRPr kumimoji="1" lang="en-US" altLang="ja-JP" dirty="0"/>
          </a:p>
          <a:p>
            <a:pPr defTabSz="1284288"/>
            <a:r>
              <a:rPr kumimoji="1" lang="ja-JP" altLang="en-US" dirty="0"/>
              <a:t>女性セリフ：</a:t>
            </a:r>
            <a:r>
              <a:rPr lang="ja-JP" altLang="en-US" sz="1200" b="0" dirty="0">
                <a:solidFill>
                  <a:schemeClr val="tx1"/>
                </a:solidFill>
              </a:rPr>
              <a:t>妊娠・出産とか、更年期とかそういうステージごとに、女性ホルモンの変化の波があって、心身ともに影響を受けるのよ</a:t>
            </a:r>
            <a:endParaRPr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ホルモンの変化の波？</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a:t>
            </a:fld>
            <a:endParaRPr kumimoji="1" lang="ja-JP" altLang="en-US"/>
          </a:p>
        </p:txBody>
      </p:sp>
      <p:sp>
        <p:nvSpPr>
          <p:cNvPr id="5" name="フッター プレースホルダー 4">
            <a:extLst>
              <a:ext uri="{FF2B5EF4-FFF2-40B4-BE49-F238E27FC236}">
                <a16:creationId xmlns:a16="http://schemas.microsoft.com/office/drawing/2014/main" id="{53F3E895-9E03-467D-90DA-BD2EB0E161DA}"/>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9699564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更年期症状は、卵巣機能の急激な低下による女性ホルモンの減少が主な原因ですが、それ以外にも、性格や体質、環境的な要因などが更年期症状の現れ方に関係していると言われています。</a:t>
            </a:r>
            <a:endParaRPr kumimoji="1" lang="en-US" altLang="ja-JP" dirty="0"/>
          </a:p>
          <a:p>
            <a:endParaRPr kumimoji="1" lang="en-US" altLang="ja-JP"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trike="noStrike" dirty="0"/>
              <a:t>男性の場合、男性ホルモンは加齢とともに徐々に低下するため、女性のように一定の時期はありませんが、女性より長い期間にわたり身体的な症状や性機能に関連した症状がでることがあります。ただし、一般的には女性の場合と較べ症状が軽く気付かれないことが多いと見られています。</a:t>
            </a:r>
            <a:endParaRPr kumimoji="1" lang="en-US" altLang="ja-JP" strike="noStrike"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80</a:t>
            </a:fld>
            <a:endParaRPr kumimoji="1" lang="ja-JP" altLang="en-US"/>
          </a:p>
        </p:txBody>
      </p:sp>
      <p:sp>
        <p:nvSpPr>
          <p:cNvPr id="5" name="フッター プレースホルダー 4">
            <a:extLst>
              <a:ext uri="{FF2B5EF4-FFF2-40B4-BE49-F238E27FC236}">
                <a16:creationId xmlns:a16="http://schemas.microsoft.com/office/drawing/2014/main" id="{820063EB-8FAD-40DF-A03A-0D67E5966815}"/>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5106133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に現れる症状としては、「疲れやすい」「肩こり・腰痛・手足の痛みがある」「汗をかきやすい」「怒りやすく、すぐイライラする」「寝付きが悪かったり眠りが浅かったりする」「くよくよしたり憂鬱になることがある」などがあり、更年期うつにつながることもあります。</a:t>
            </a:r>
            <a:endParaRPr kumimoji="1" lang="en-US" altLang="ja-JP" dirty="0"/>
          </a:p>
          <a:p>
            <a:r>
              <a:rPr kumimoji="1" lang="ja-JP" altLang="en-US" dirty="0"/>
              <a:t>症状の程度も個人差が大きいのが特徴です。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81</a:t>
            </a:fld>
            <a:endParaRPr kumimoji="1" lang="ja-JP" altLang="en-US"/>
          </a:p>
        </p:txBody>
      </p:sp>
      <p:sp>
        <p:nvSpPr>
          <p:cNvPr id="5" name="フッター プレースホルダー 4">
            <a:extLst>
              <a:ext uri="{FF2B5EF4-FFF2-40B4-BE49-F238E27FC236}">
                <a16:creationId xmlns:a16="http://schemas.microsoft.com/office/drawing/2014/main" id="{079CC9C3-7F86-4D4C-8C35-59EF26FCC8B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743633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更年期症状のうち、生活に支障をきたす状態を「更年期障害」といいます。 </a:t>
            </a:r>
            <a:endParaRPr kumimoji="1" lang="en-US" altLang="ja-JP" dirty="0"/>
          </a:p>
          <a:p>
            <a:r>
              <a:rPr kumimoji="1" lang="ja-JP" altLang="en-US" dirty="0"/>
              <a:t>更年期障害になると、</a:t>
            </a:r>
            <a:r>
              <a:rPr kumimoji="1" lang="en-US" altLang="ja-JP" dirty="0"/>
              <a:t>QOL</a:t>
            </a:r>
            <a:r>
              <a:rPr kumimoji="1" lang="ja-JP" altLang="en-US" dirty="0"/>
              <a:t>（生活の質）の低下、仕事の能率の低下、昇進をあきらめる、といった影響が出ます。</a:t>
            </a:r>
            <a:endParaRPr kumimoji="1" lang="en-US" altLang="ja-JP" dirty="0"/>
          </a:p>
          <a:p>
            <a:r>
              <a:rPr kumimoji="1" lang="ja-JP" altLang="en-US" dirty="0"/>
              <a:t>また、体調が悪いため仕事を継続できなくなって離職する場合も出てきてしまいます。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82</a:t>
            </a:fld>
            <a:endParaRPr kumimoji="1" lang="ja-JP" altLang="en-US"/>
          </a:p>
        </p:txBody>
      </p:sp>
      <p:sp>
        <p:nvSpPr>
          <p:cNvPr id="5" name="フッター プレースホルダー 4">
            <a:extLst>
              <a:ext uri="{FF2B5EF4-FFF2-40B4-BE49-F238E27FC236}">
                <a16:creationId xmlns:a16="http://schemas.microsoft.com/office/drawing/2014/main" id="{1FEEAC62-68BC-4514-B505-5BFD2013645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2981185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一方で、更年期症状は治療により軽減できるケースがあります。</a:t>
            </a:r>
            <a:endParaRPr kumimoji="1" lang="en-US" altLang="ja-JP" dirty="0"/>
          </a:p>
          <a:p>
            <a:r>
              <a:rPr kumimoji="1" lang="ja-JP" altLang="en-US" dirty="0"/>
              <a:t>辛い場合は我慢せず婦人科を受診して治療を受けるといいでしょう。 </a:t>
            </a:r>
            <a:endParaRPr kumimoji="1" lang="en-US" altLang="ja-JP" dirty="0"/>
          </a:p>
          <a:p>
            <a:endParaRPr kumimoji="1" lang="en-US" altLang="ja-JP" dirty="0"/>
          </a:p>
          <a:p>
            <a:r>
              <a:rPr kumimoji="1" lang="ja-JP" altLang="en-US" dirty="0"/>
              <a:t>更年期障害の治療は、ホルモン補充療法（</a:t>
            </a:r>
            <a:r>
              <a:rPr kumimoji="1" lang="en-US" altLang="ja-JP" dirty="0"/>
              <a:t>HRT</a:t>
            </a:r>
            <a:r>
              <a:rPr kumimoji="1" lang="ja-JP" altLang="en-US" dirty="0"/>
              <a:t>）と漢方治療が主なものですが、精神的な症状が強い場合などは抗うつ剤や睡眠剤などの薬を使うこともあります。また環境の要因が強い場合などはカウンセリングも有効です。</a:t>
            </a:r>
            <a:endParaRPr kumimoji="1" lang="en-US" altLang="ja-JP" dirty="0"/>
          </a:p>
          <a:p>
            <a:r>
              <a:rPr kumimoji="1" lang="ja-JP" altLang="en-US" dirty="0"/>
              <a:t>しかし、治療により症状を軽くできるということを知らない、または原因がわからず我慢してしまう女性が多いのが実状です。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83</a:t>
            </a:fld>
            <a:endParaRPr kumimoji="1" lang="ja-JP" altLang="en-US"/>
          </a:p>
        </p:txBody>
      </p:sp>
      <p:sp>
        <p:nvSpPr>
          <p:cNvPr id="5" name="フッター プレースホルダー 4">
            <a:extLst>
              <a:ext uri="{FF2B5EF4-FFF2-40B4-BE49-F238E27FC236}">
                <a16:creationId xmlns:a16="http://schemas.microsoft.com/office/drawing/2014/main" id="{015F30F7-CDB1-430A-A634-9944DB3BEA52}"/>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2213155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職場では、更年期について基本的な情報を共有することが大事です。 </a:t>
            </a:r>
            <a:endParaRPr kumimoji="1" lang="en-US" altLang="ja-JP" dirty="0"/>
          </a:p>
          <a:p>
            <a:r>
              <a:rPr kumimoji="1" lang="ja-JP" altLang="en-US" dirty="0"/>
              <a:t>女性従業員が自身のヘルスリテラシーを高めることで、「症状が重い場合は治療を受ける」という行動につながります。</a:t>
            </a:r>
            <a:endParaRPr kumimoji="1" lang="en-US" altLang="ja-JP" dirty="0"/>
          </a:p>
          <a:p>
            <a:r>
              <a:rPr kumimoji="1" lang="ja-JP" altLang="en-US" dirty="0"/>
              <a:t>また周囲はこの世代に体調不良があることを理解することが大切です。</a:t>
            </a:r>
            <a:endParaRPr kumimoji="1" lang="en-US" altLang="ja-JP" dirty="0"/>
          </a:p>
          <a:p>
            <a:r>
              <a:rPr kumimoji="1" lang="ja-JP" altLang="en-US" dirty="0"/>
              <a:t>そして、更年期症状による離職を防ぐためにも、体調が悪いときに活用できる、職場の制度を検討していただくのもよいでしょう。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84</a:t>
            </a:fld>
            <a:endParaRPr kumimoji="1" lang="ja-JP" altLang="en-US"/>
          </a:p>
        </p:txBody>
      </p:sp>
      <p:sp>
        <p:nvSpPr>
          <p:cNvPr id="5" name="フッター プレースホルダー 4">
            <a:extLst>
              <a:ext uri="{FF2B5EF4-FFF2-40B4-BE49-F238E27FC236}">
                <a16:creationId xmlns:a16="http://schemas.microsoft.com/office/drawing/2014/main" id="{45420D39-B2C0-4364-BF8B-ACC18ED8894B}"/>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9470794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職場での心無い言葉や態度が女性を苦しめることもあります。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そんな時は職場の理解が何よりも助けになります。</a:t>
            </a:r>
            <a:endParaRPr kumimoji="1" lang="en-US" altLang="ja-JP" dirty="0"/>
          </a:p>
          <a:p>
            <a:r>
              <a:rPr kumimoji="1" lang="ja-JP" altLang="en-US" dirty="0"/>
              <a:t>男性も女性も更年期への理解を深め、助け合える職場を作っていきましょう。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85</a:t>
            </a:fld>
            <a:endParaRPr kumimoji="1" lang="ja-JP" altLang="en-US"/>
          </a:p>
        </p:txBody>
      </p:sp>
      <p:sp>
        <p:nvSpPr>
          <p:cNvPr id="5" name="フッター プレースホルダー 4">
            <a:extLst>
              <a:ext uri="{FF2B5EF4-FFF2-40B4-BE49-F238E27FC236}">
                <a16:creationId xmlns:a16="http://schemas.microsoft.com/office/drawing/2014/main" id="{E0FA573D-EF61-402F-B889-44793257F5A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7128373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40</a:t>
            </a:r>
            <a:r>
              <a:rPr kumimoji="1" lang="ja-JP" altLang="en-US" b="0" dirty="0"/>
              <a:t>代</a:t>
            </a:r>
            <a:r>
              <a:rPr kumimoji="1" lang="ja-JP" altLang="en-US" dirty="0"/>
              <a:t>・</a:t>
            </a:r>
            <a:r>
              <a:rPr kumimoji="1" lang="en-US" altLang="ja-JP" dirty="0"/>
              <a:t>50</a:t>
            </a:r>
            <a:r>
              <a:rPr kumimoji="1" lang="ja-JP" altLang="en-US" dirty="0"/>
              <a:t>代の更年期世代の女性は、キャリアも長く知識も経験も豊富な貴重な人材ですが、更年期の辛い症状で仕事をあきらめる女性もいます。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女性のヘルスリテラシーを高める施策や職場環境の整備など、更年期対策は職場にとっても重要なテーマです。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86</a:t>
            </a:fld>
            <a:endParaRPr kumimoji="1" lang="ja-JP" altLang="en-US"/>
          </a:p>
        </p:txBody>
      </p:sp>
      <p:sp>
        <p:nvSpPr>
          <p:cNvPr id="5" name="フッター プレースホルダー 4">
            <a:extLst>
              <a:ext uri="{FF2B5EF4-FFF2-40B4-BE49-F238E27FC236}">
                <a16:creationId xmlns:a16="http://schemas.microsoft.com/office/drawing/2014/main" id="{0C82DF9D-4129-4A90-A87A-3894EBB27361}"/>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652509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87</a:t>
            </a:fld>
            <a:endParaRPr kumimoji="1" lang="ja-JP" altLang="en-US"/>
          </a:p>
        </p:txBody>
      </p:sp>
      <p:sp>
        <p:nvSpPr>
          <p:cNvPr id="5" name="フッター プレースホルダー 4">
            <a:extLst>
              <a:ext uri="{FF2B5EF4-FFF2-40B4-BE49-F238E27FC236}">
                <a16:creationId xmlns:a16="http://schemas.microsoft.com/office/drawing/2014/main" id="{CC815176-0ECC-47FC-B5CC-14818B6A2D72}"/>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9516061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ここでは女性の健康支援の取り組み、五つのポイントについて、それぞれお話していきます。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88</a:t>
            </a:fld>
            <a:endParaRPr kumimoji="1" lang="ja-JP" altLang="en-US"/>
          </a:p>
        </p:txBody>
      </p:sp>
      <p:sp>
        <p:nvSpPr>
          <p:cNvPr id="5" name="フッター プレースホルダー 4">
            <a:extLst>
              <a:ext uri="{FF2B5EF4-FFF2-40B4-BE49-F238E27FC236}">
                <a16:creationId xmlns:a16="http://schemas.microsoft.com/office/drawing/2014/main" id="{1B1FF195-D139-4AC3-952E-8226EE148E1E}"/>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230820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200" kern="1200" dirty="0">
                <a:solidFill>
                  <a:schemeClr val="tx1"/>
                </a:solidFill>
                <a:effectLst/>
                <a:latin typeface="+mn-lt"/>
                <a:ea typeface="+mn-ea"/>
                <a:cs typeface="+mn-cs"/>
              </a:rPr>
              <a:t>一つ目は、リテラシー向上のための取り組みです。</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リテラシーとは、知識を適切に理解し活用することを示します。</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女性の健康についての理解を、経営者、管理職、従業員共に深めることが大事です。女性の健康への知識不足は、不信感やわだかまりを発生させます。</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理解の促進は、健康問題で悩む女性とサポートする職場の同僚の間で前向きに助け合える職場環境を作り、心理的安全性を高め、職場全体の生産性向上にもつながります。女性の健康についての理解は、男女ともに深めていきましょう。</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女性自身もヘルスリテラシーを高めることで、健康課題に対処する力をつけ、より生き生きと働けるようになります。</a:t>
            </a:r>
            <a:endParaRPr kumimoji="1" lang="en-US" altLang="ja-JP" sz="1200" kern="1200" dirty="0">
              <a:solidFill>
                <a:schemeClr val="tx1"/>
              </a:solidFill>
              <a:effectLst/>
              <a:latin typeface="+mn-lt"/>
              <a:ea typeface="+mn-ea"/>
              <a:cs typeface="+mn-cs"/>
            </a:endParaRPr>
          </a:p>
          <a:p>
            <a:pPr marL="0" algn="l" defTabSz="914400" rtl="0" eaLnBrk="1" latinLnBrk="0" hangingPunct="1"/>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取組事例としては</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・男女ともに女性の健康への理解を深めるための、「女性の健康セミナー」を実施する</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・女性自身がヘルスリテラシーを高めるための、女性対象セミナーを実施する</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・リーフレットを配布する</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・社内ポータルサイトを利用して女性の健康に関するコラムを掲載する</a:t>
            </a:r>
            <a:endParaRPr kumimoji="1" lang="en-US" altLang="ja-JP" sz="1200" kern="1200" dirty="0">
              <a:solidFill>
                <a:schemeClr val="tx1"/>
              </a:solidFill>
              <a:effectLst/>
              <a:latin typeface="+mn-lt"/>
              <a:ea typeface="+mn-ea"/>
              <a:cs typeface="+mn-cs"/>
            </a:endParaRPr>
          </a:p>
          <a:p>
            <a:pPr marL="0" algn="l" defTabSz="914400" rtl="0" eaLnBrk="1" latinLnBrk="0" hangingPunct="1"/>
            <a:r>
              <a:rPr kumimoji="1" lang="ja-JP" altLang="en-US" sz="1200" kern="1200" dirty="0">
                <a:solidFill>
                  <a:schemeClr val="tx1"/>
                </a:solidFill>
                <a:effectLst/>
                <a:latin typeface="+mn-lt"/>
                <a:ea typeface="+mn-ea"/>
                <a:cs typeface="+mn-cs"/>
              </a:rPr>
              <a:t>といったものがあります。</a:t>
            </a:r>
            <a:endParaRPr kumimoji="1" lang="en-US" altLang="ja-JP"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89</a:t>
            </a:fld>
            <a:endParaRPr kumimoji="1" lang="ja-JP" altLang="en-US"/>
          </a:p>
        </p:txBody>
      </p:sp>
      <p:sp>
        <p:nvSpPr>
          <p:cNvPr id="5" name="フッター プレースホルダー 4">
            <a:extLst>
              <a:ext uri="{FF2B5EF4-FFF2-40B4-BE49-F238E27FC236}">
                <a16:creationId xmlns:a16="http://schemas.microsoft.com/office/drawing/2014/main" id="{CDD25583-4CB1-496E-A0A5-4F0CA49863AA}"/>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56718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女性は生涯を通じて女性ホルモンの影響を受けます。</a:t>
            </a:r>
            <a:endParaRPr kumimoji="1" lang="en-US" altLang="ja-JP" dirty="0">
              <a:solidFill>
                <a:schemeClr val="tx1"/>
              </a:solidFill>
            </a:endParaRPr>
          </a:p>
          <a:p>
            <a:r>
              <a:rPr kumimoji="1" lang="ja-JP" altLang="en-US" dirty="0">
                <a:solidFill>
                  <a:schemeClr val="tx1"/>
                </a:solidFill>
              </a:rPr>
              <a:t>毎月の</a:t>
            </a:r>
            <a:r>
              <a:rPr kumimoji="1" lang="ja-JP" altLang="en-US" b="0" dirty="0">
                <a:solidFill>
                  <a:schemeClr val="tx1"/>
                </a:solidFill>
              </a:rPr>
              <a:t>生理周期</a:t>
            </a:r>
            <a:r>
              <a:rPr kumimoji="1" lang="ja-JP" altLang="en-US" dirty="0">
                <a:solidFill>
                  <a:schemeClr val="tx1"/>
                </a:solidFill>
              </a:rPr>
              <a:t>の変動では、多くの女性が悩みを抱えています。</a:t>
            </a:r>
            <a:endParaRPr kumimoji="1" lang="en-US" altLang="ja-JP" dirty="0">
              <a:solidFill>
                <a:schemeClr val="tx1"/>
              </a:solidFill>
            </a:endParaRPr>
          </a:p>
          <a:p>
            <a:r>
              <a:rPr kumimoji="1" lang="ja-JP" altLang="en-US" dirty="0">
                <a:solidFill>
                  <a:schemeClr val="tx1"/>
                </a:solidFill>
              </a:rPr>
              <a:t>妊娠・出産期には、女性ホルモンの分泌が大きく増えて、出産すると急激に減少します。</a:t>
            </a:r>
            <a:endParaRPr kumimoji="1" lang="en-US" altLang="ja-JP" dirty="0">
              <a:solidFill>
                <a:schemeClr val="tx1"/>
              </a:solidFill>
            </a:endParaRPr>
          </a:p>
          <a:p>
            <a:r>
              <a:rPr kumimoji="1" lang="ja-JP" altLang="en-US" dirty="0">
                <a:solidFill>
                  <a:schemeClr val="tx1"/>
                </a:solidFill>
              </a:rPr>
              <a:t>あまりに急激な変化で産後うつになってしまう場合もあります。</a:t>
            </a:r>
            <a:endParaRPr kumimoji="1" lang="en-US" altLang="ja-JP" dirty="0">
              <a:solidFill>
                <a:schemeClr val="tx1"/>
              </a:solidFill>
            </a:endParaRPr>
          </a:p>
          <a:p>
            <a:r>
              <a:rPr kumimoji="1" lang="ja-JP" altLang="en-US" dirty="0">
                <a:solidFill>
                  <a:schemeClr val="tx1"/>
                </a:solidFill>
              </a:rPr>
              <a:t>更年期は男性にもありますが変化が緩やかなのに比べ、女性は急激に減少します。</a:t>
            </a:r>
            <a:endParaRPr kumimoji="1" lang="en-US" altLang="ja-JP" dirty="0">
              <a:solidFill>
                <a:schemeClr val="tx1"/>
              </a:solidFill>
            </a:endParaRPr>
          </a:p>
          <a:p>
            <a:r>
              <a:rPr kumimoji="1" lang="ja-JP" altLang="en-US" dirty="0">
                <a:solidFill>
                  <a:schemeClr val="tx1"/>
                </a:solidFill>
              </a:rPr>
              <a:t>このように、女性は一生を通じてホルモンの変化の波にさらされ、様々な心身の不調が引き起こされるのです。</a:t>
            </a:r>
            <a:endParaRPr kumimoji="1" lang="en-US" altLang="ja-JP"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a:t>
            </a:fld>
            <a:endParaRPr kumimoji="1" lang="ja-JP" altLang="en-US"/>
          </a:p>
        </p:txBody>
      </p:sp>
      <p:sp>
        <p:nvSpPr>
          <p:cNvPr id="5" name="フッター プレースホルダー 4">
            <a:extLst>
              <a:ext uri="{FF2B5EF4-FFF2-40B4-BE49-F238E27FC236}">
                <a16:creationId xmlns:a16="http://schemas.microsoft.com/office/drawing/2014/main" id="{1B51090D-9602-4C86-A9F4-D89D75918008}"/>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34009627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二つ目は、健康に配慮した職場環境の整備です。</a:t>
            </a:r>
            <a:endParaRPr kumimoji="1" lang="en-US" altLang="ja-JP" dirty="0"/>
          </a:p>
          <a:p>
            <a:r>
              <a:rPr kumimoji="1" lang="ja-JP" altLang="en-US" dirty="0"/>
              <a:t>妊娠中・出産後も働き続ける女性が増加し、活躍する女性が増えています。</a:t>
            </a:r>
            <a:endParaRPr kumimoji="1" lang="en-US" altLang="ja-JP" dirty="0"/>
          </a:p>
          <a:p>
            <a:r>
              <a:rPr kumimoji="1" lang="ja-JP" altLang="en-US" dirty="0"/>
              <a:t>しかし、女性は一生を通じてホルモンの激しい変化があるため、心身に様々な影響を受けます。</a:t>
            </a:r>
            <a:endParaRPr kumimoji="1" lang="en-US" altLang="ja-JP" dirty="0"/>
          </a:p>
          <a:p>
            <a:r>
              <a:rPr kumimoji="1" lang="ja-JP" altLang="en-US" dirty="0"/>
              <a:t>女性が不調時に休めるといった女性の健康に配慮した職場環境の整備が女性活躍を促進します。</a:t>
            </a:r>
            <a:endParaRPr kumimoji="1" lang="en-US" altLang="ja-JP" dirty="0"/>
          </a:p>
          <a:p>
            <a:endParaRPr kumimoji="1" lang="en-US" altLang="ja-JP" dirty="0"/>
          </a:p>
          <a:p>
            <a:r>
              <a:rPr kumimoji="1" lang="ja-JP" altLang="en-US" dirty="0"/>
              <a:t>取組事例としては</a:t>
            </a:r>
            <a:endParaRPr kumimoji="1" lang="en-US" altLang="ja-JP" dirty="0"/>
          </a:p>
          <a:p>
            <a:r>
              <a:rPr kumimoji="1" lang="ja-JP" altLang="en-US" dirty="0"/>
              <a:t>・不調時に横になれる休憩スペースの整備</a:t>
            </a:r>
          </a:p>
          <a:p>
            <a:r>
              <a:rPr kumimoji="1" lang="ja-JP" altLang="en-US" dirty="0"/>
              <a:t>・冷えに対処した環境整備</a:t>
            </a:r>
          </a:p>
          <a:p>
            <a:r>
              <a:rPr kumimoji="1" lang="ja-JP" altLang="en-US" dirty="0"/>
              <a:t>・受動喫煙対策　</a:t>
            </a:r>
            <a:endParaRPr kumimoji="1" lang="en-US" altLang="ja-JP" dirty="0"/>
          </a:p>
          <a:p>
            <a:r>
              <a:rPr kumimoji="1" lang="ja-JP" altLang="en-US" dirty="0"/>
              <a:t>といったものがあります。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90</a:t>
            </a:fld>
            <a:endParaRPr kumimoji="1" lang="ja-JP" altLang="en-US"/>
          </a:p>
        </p:txBody>
      </p:sp>
      <p:sp>
        <p:nvSpPr>
          <p:cNvPr id="5" name="フッター プレースホルダー 4">
            <a:extLst>
              <a:ext uri="{FF2B5EF4-FFF2-40B4-BE49-F238E27FC236}">
                <a16:creationId xmlns:a16="http://schemas.microsoft.com/office/drawing/2014/main" id="{F87BEC26-34DD-4CE6-8A07-66EC3125C7D7}"/>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8303569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三つ目は、婦人科健診受診率向上のための取組みです。</a:t>
            </a:r>
            <a:endParaRPr kumimoji="1" lang="en-US" altLang="ja-JP" b="0" dirty="0"/>
          </a:p>
          <a:p>
            <a:r>
              <a:rPr kumimoji="1" lang="ja-JP" altLang="en-US" b="0" dirty="0"/>
              <a:t>女性と男性では、かかりやすい病気が違いますし、同じ病気でもかかりやすい年代や病状、治療法などが異なる場合がある、といったことがわかってきました。</a:t>
            </a:r>
          </a:p>
          <a:p>
            <a:r>
              <a:rPr kumimoji="1" lang="ja-JP" altLang="en-US" b="0" dirty="0"/>
              <a:t>女性は特に乳がんにかかる人が多く、働く世代の女性のがん罹患率は男性を上回っています。がんは、早期発見が重要です。</a:t>
            </a:r>
            <a:endParaRPr kumimoji="1" lang="en-US" altLang="ja-JP" b="0" dirty="0"/>
          </a:p>
          <a:p>
            <a:r>
              <a:rPr kumimoji="1" lang="ja-JP" altLang="en-US" b="0" dirty="0"/>
              <a:t>職場では、婦人科健診受診率を向上させるための取組みを進めましょう。</a:t>
            </a:r>
            <a:endParaRPr kumimoji="1" lang="en-US" altLang="ja-JP" b="0" dirty="0"/>
          </a:p>
          <a:p>
            <a:r>
              <a:rPr kumimoji="1" lang="ja-JP" altLang="en-US" b="0" dirty="0"/>
              <a:t>更に罹患者の「仕事と治療の両立」をサポートすることが、貴重な人材の離職防止につながります。</a:t>
            </a:r>
            <a:endParaRPr kumimoji="1" lang="en-US" altLang="ja-JP" b="0" dirty="0"/>
          </a:p>
          <a:p>
            <a:endParaRPr kumimoji="1" lang="en-US" altLang="ja-JP" b="0" dirty="0"/>
          </a:p>
          <a:p>
            <a:r>
              <a:rPr kumimoji="1" lang="ja-JP" altLang="en-US" dirty="0"/>
              <a:t>取組事例としては</a:t>
            </a:r>
            <a:endParaRPr kumimoji="1" lang="en-US" altLang="ja-JP" dirty="0"/>
          </a:p>
          <a:p>
            <a:r>
              <a:rPr kumimoji="1" lang="ja-JP" altLang="en-US" dirty="0"/>
              <a:t>・乳がん検診、子宮頸がん検診受診料の補助</a:t>
            </a:r>
          </a:p>
          <a:p>
            <a:r>
              <a:rPr kumimoji="1" lang="ja-JP" altLang="en-US" dirty="0"/>
              <a:t>・勤務時間に検診ができる仕組み</a:t>
            </a:r>
            <a:endParaRPr kumimoji="1" lang="en-US" altLang="ja-JP" dirty="0"/>
          </a:p>
          <a:p>
            <a:r>
              <a:rPr kumimoji="1" lang="ja-JP" altLang="en-US" dirty="0"/>
              <a:t>といったものがあります。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91</a:t>
            </a:fld>
            <a:endParaRPr kumimoji="1" lang="ja-JP" altLang="en-US"/>
          </a:p>
        </p:txBody>
      </p:sp>
      <p:sp>
        <p:nvSpPr>
          <p:cNvPr id="5" name="フッター プレースホルダー 4">
            <a:extLst>
              <a:ext uri="{FF2B5EF4-FFF2-40B4-BE49-F238E27FC236}">
                <a16:creationId xmlns:a16="http://schemas.microsoft.com/office/drawing/2014/main" id="{9C8C8E4D-D8A4-4385-B62B-07E182B94684}"/>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8164897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四つ目は、女性の健康課題を相談しやすい体制づくりです。</a:t>
            </a:r>
            <a:endParaRPr kumimoji="1" lang="en-US" altLang="ja-JP" dirty="0"/>
          </a:p>
          <a:p>
            <a:r>
              <a:rPr kumimoji="1" lang="ja-JP" altLang="en-US" dirty="0"/>
              <a:t>気軽に相談できる環境があることで、突然の休職・離職を防ぐことができます。健康の問題を抱えながら働く状態の改善につながり、生産性の低下も防ぎます。</a:t>
            </a:r>
            <a:endParaRPr kumimoji="1" lang="en-US" altLang="ja-JP" dirty="0"/>
          </a:p>
          <a:p>
            <a:r>
              <a:rPr kumimoji="1" lang="ja-JP" altLang="en-US" dirty="0"/>
              <a:t>また、女性の健康に関する社内の課題を吸い上げることで、どのような対策が必要か、検討することができます。</a:t>
            </a:r>
          </a:p>
          <a:p>
            <a:endParaRPr kumimoji="1" lang="en-US" altLang="ja-JP" dirty="0"/>
          </a:p>
          <a:p>
            <a:r>
              <a:rPr kumimoji="1" lang="ja-JP" altLang="en-US" dirty="0"/>
              <a:t>取組事例としては</a:t>
            </a:r>
            <a:endParaRPr kumimoji="1" lang="en-US" altLang="ja-JP" dirty="0"/>
          </a:p>
          <a:p>
            <a:r>
              <a:rPr kumimoji="1" lang="ja-JP" altLang="en-US" dirty="0"/>
              <a:t>・女性特有の不調について相談できる産業医・カウンセラーの配置</a:t>
            </a:r>
          </a:p>
          <a:p>
            <a:r>
              <a:rPr kumimoji="1" lang="ja-JP" altLang="en-US" dirty="0"/>
              <a:t>・社内プロジェクトチームメンバーによる女性相談員の育成</a:t>
            </a:r>
          </a:p>
          <a:p>
            <a:r>
              <a:rPr kumimoji="1" lang="ja-JP" altLang="en-US" dirty="0"/>
              <a:t>・保険会社等と提携した健康相談窓口の設置</a:t>
            </a:r>
          </a:p>
          <a:p>
            <a:r>
              <a:rPr kumimoji="1" lang="ja-JP" altLang="en-US" dirty="0"/>
              <a:t>・女性限定のチャットルームの設置　</a:t>
            </a:r>
            <a:endParaRPr kumimoji="1" lang="en-US" altLang="ja-JP" dirty="0"/>
          </a:p>
          <a:p>
            <a:r>
              <a:rPr kumimoji="1" lang="ja-JP" altLang="en-US" dirty="0"/>
              <a:t>といったものがあります。</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92</a:t>
            </a:fld>
            <a:endParaRPr kumimoji="1" lang="ja-JP" altLang="en-US"/>
          </a:p>
        </p:txBody>
      </p:sp>
      <p:sp>
        <p:nvSpPr>
          <p:cNvPr id="5" name="フッター プレースホルダー 4">
            <a:extLst>
              <a:ext uri="{FF2B5EF4-FFF2-40B4-BE49-F238E27FC236}">
                <a16:creationId xmlns:a16="http://schemas.microsoft.com/office/drawing/2014/main" id="{F2B70313-181B-4E95-9A5D-5AD8B39BED9F}"/>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6666501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五つ目は、柔軟な働き方の実現です。どんな働き方でも能力を発揮できる職場環境づくりです。</a:t>
            </a:r>
            <a:endParaRPr kumimoji="1" lang="en-US" altLang="ja-JP" dirty="0"/>
          </a:p>
          <a:p>
            <a:r>
              <a:rPr kumimoji="1" lang="ja-JP" altLang="en-US" dirty="0"/>
              <a:t>不調時の休養、治療・通院、検診と仕事を両立するためにも、フレックス、時差出勤、テレワークといった柔軟な働き方ができることはとても大事です。</a:t>
            </a:r>
            <a:endParaRPr kumimoji="1" lang="en-US" altLang="ja-JP" dirty="0"/>
          </a:p>
          <a:p>
            <a:r>
              <a:rPr kumimoji="1" lang="ja-JP" altLang="en-US" dirty="0"/>
              <a:t>柔軟な働き方ができることは、女性だけでなく管理職や男性も含めた職場全体の働き方改革につながります。人材流出を防ぐだけでなく、優秀な人材の獲得も期待できます。</a:t>
            </a:r>
            <a:endParaRPr kumimoji="1" lang="en-US" altLang="ja-JP" dirty="0"/>
          </a:p>
          <a:p>
            <a:endParaRPr kumimoji="1" lang="en-US" altLang="ja-JP" dirty="0"/>
          </a:p>
          <a:p>
            <a:r>
              <a:rPr kumimoji="1" lang="ja-JP" altLang="en-US" dirty="0"/>
              <a:t>また、制度の整備だけでなく、制度を利用しやすくする工夫も大切です。</a:t>
            </a:r>
            <a:endParaRPr kumimoji="1" lang="en-US" altLang="ja-JP" dirty="0"/>
          </a:p>
          <a:p>
            <a:r>
              <a:rPr kumimoji="1" lang="ja-JP" altLang="en-US" dirty="0"/>
              <a:t>生理や不妊治療のための休暇申請に抵抗感を感じる人もいます。</a:t>
            </a:r>
            <a:endParaRPr kumimoji="1" lang="en-US" altLang="ja-JP" dirty="0"/>
          </a:p>
          <a:p>
            <a:r>
              <a:rPr kumimoji="1" lang="ja-JP" altLang="en-US" dirty="0"/>
              <a:t>休暇申請がしやすいよう、目的を限定しない休暇制度を導入したり、制度のネーミングを工夫したりするのも良い方法です。</a:t>
            </a:r>
            <a:endParaRPr kumimoji="1" lang="en-US" altLang="ja-JP" dirty="0"/>
          </a:p>
          <a:p>
            <a:endParaRPr kumimoji="1" lang="en-US" altLang="ja-JP" dirty="0"/>
          </a:p>
          <a:p>
            <a:r>
              <a:rPr kumimoji="1" lang="ja-JP" altLang="en-US" dirty="0"/>
              <a:t>取組事例としては</a:t>
            </a:r>
            <a:endParaRPr kumimoji="1" lang="en-US" altLang="ja-JP" dirty="0"/>
          </a:p>
          <a:p>
            <a:r>
              <a:rPr kumimoji="1" lang="ja-JP" altLang="en-US" dirty="0"/>
              <a:t>・男女ともに利用できる「健康休暇」を付与する</a:t>
            </a:r>
            <a:endParaRPr kumimoji="1" lang="en-US" altLang="ja-JP" dirty="0"/>
          </a:p>
          <a:p>
            <a:r>
              <a:rPr kumimoji="1" lang="ja-JP" altLang="en-US" dirty="0"/>
              <a:t>・積立休暇制度の利用目的範囲を拡大し、利用範囲を広げる</a:t>
            </a:r>
            <a:endParaRPr kumimoji="1" lang="en-US" altLang="ja-JP" dirty="0"/>
          </a:p>
          <a:p>
            <a:r>
              <a:rPr kumimoji="1" lang="ja-JP" altLang="en-US" dirty="0"/>
              <a:t>・フレックス制度やテレワーク制度を導入する</a:t>
            </a:r>
            <a:endParaRPr kumimoji="1" lang="en-US" altLang="ja-JP" dirty="0"/>
          </a:p>
          <a:p>
            <a:r>
              <a:rPr kumimoji="1" lang="ja-JP" altLang="en-US" dirty="0"/>
              <a:t>といったものがあります。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93</a:t>
            </a:fld>
            <a:endParaRPr kumimoji="1" lang="ja-JP" altLang="en-US"/>
          </a:p>
        </p:txBody>
      </p:sp>
      <p:sp>
        <p:nvSpPr>
          <p:cNvPr id="5" name="フッター プレースホルダー 4">
            <a:extLst>
              <a:ext uri="{FF2B5EF4-FFF2-40B4-BE49-F238E27FC236}">
                <a16:creationId xmlns:a16="http://schemas.microsoft.com/office/drawing/2014/main" id="{496ACEF4-C1F6-4BE0-931E-A922594F443D}"/>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18030025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以上、女性の健康支援　取組のポイントとして五つのポイントをご提案しました。</a:t>
            </a:r>
            <a:endParaRPr kumimoji="1" lang="en-US" altLang="ja-JP" dirty="0"/>
          </a:p>
          <a:p>
            <a:r>
              <a:rPr kumimoji="1" lang="ja-JP" altLang="en-US" dirty="0"/>
              <a:t>女性の健康支援を重要なテーマとしてとらえ、できそうなことからひとつずつ進めていきましょう。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94</a:t>
            </a:fld>
            <a:endParaRPr kumimoji="1" lang="ja-JP" altLang="en-US"/>
          </a:p>
        </p:txBody>
      </p:sp>
      <p:sp>
        <p:nvSpPr>
          <p:cNvPr id="5" name="フッター プレースホルダー 4">
            <a:extLst>
              <a:ext uri="{FF2B5EF4-FFF2-40B4-BE49-F238E27FC236}">
                <a16:creationId xmlns:a16="http://schemas.microsoft.com/office/drawing/2014/main" id="{7A0C904E-B478-4404-B32E-A19F8C2E8849}"/>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28961865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F47A-6AF2-4630-B190-10BB5B5D359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a:extLst>
              <a:ext uri="{FF2B5EF4-FFF2-40B4-BE49-F238E27FC236}">
                <a16:creationId xmlns:a16="http://schemas.microsoft.com/office/drawing/2014/main" id="{D9CCAE08-DA62-4448-9426-3CABB25A96D9}"/>
              </a:ext>
            </a:extLst>
          </p:cNvPr>
          <p:cNvSpPr>
            <a:spLocks noGrp="1"/>
          </p:cNvSpPr>
          <p:nvPr>
            <p:ph type="ftr" sz="quarter" idx="4"/>
          </p:nvPr>
        </p:nvSpPr>
        <p:spPr/>
        <p:txBody>
          <a:bodyPr/>
          <a:lstStyle/>
          <a:p>
            <a:r>
              <a:rPr kumimoji="1" lang="ja-JP" altLang="en-US"/>
              <a:t>働く女性の健康支援</a:t>
            </a:r>
          </a:p>
        </p:txBody>
      </p:sp>
    </p:spTree>
    <p:extLst>
      <p:ext uri="{BB962C8B-B14F-4D97-AF65-F5344CB8AC3E}">
        <p14:creationId xmlns:p14="http://schemas.microsoft.com/office/powerpoint/2010/main" val="66130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B4C546-B3C8-43FE-A514-ED65577A9A6F}"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43597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03F7DC-2EA3-44D2-A777-D168646102E8}"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4939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61892F-4F59-4ACE-8119-3903C1FDD094}"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88222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A604B5-1DBC-4E14-9BB2-CCF4C2C2EBCD}"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53664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A5D2DC-F2FF-4AF2-9B3A-C948A298E75B}"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479953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ABB51D-F14F-468A-8BF7-C2F00A7FA0A5}"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52747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CC503F-4AB4-473E-B616-E759914540DB}"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96540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2DAEC-AD57-40A3-BB95-3EE3D3FA0DD6}" type="datetime1">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57962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11678E-B318-4D8C-B582-16BCEF89052A}" type="datetime1">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38110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D629E-5189-4138-B4CB-60619EF16C7D}" type="datetime1">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34954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F75FDB-DBDF-403E-B3F7-E77A2E6B294B}"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15674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16070-FC1D-4D36-8C29-6D8EBA21BE8E}"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3876065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1E2250-D4E2-43AE-BADE-A35A8E06811B}"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376481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FB595D-9A0D-41E9-B034-DD9075BBDAF5}"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631559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63A8DE-227D-4A9A-AE08-774E1294B93A}"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1825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38B3EF-28B4-4A99-97A1-B956C9CD1F11}"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60549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A23360-006F-477B-AF93-3FB550D9EE47}"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39643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18EAFFA-2494-4A6D-AE51-42BC240E5F6F}"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355149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8525FC-076E-42AF-BD17-1BE00D1B4F16}"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23720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E08521-FA55-4EE3-8550-2915A6219E9E}" type="datetime1">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501759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D74081-0CBA-4D23-AC7E-690F1D6039CC}" type="datetime1">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863916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0F6B-6385-45ED-B11E-1FEB6DA61091}" type="datetime1">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7573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9D19FB-8744-4CFD-96AB-6D6ED4BD5525}"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365174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EBDF98-C295-49C2-9138-21F763396361}"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855043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8217F-C3B6-4E68-99CB-A4AD311AED52}"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981109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A1669-052E-453A-923C-A30549D67074}"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85540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36515F-FC98-4B13-AED1-03ACA8A09999}"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369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95FB84-74AE-4484-A29A-7FC338622F7F}"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6889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D8D84-19BD-40A6-B09E-29B81A7040B9}" type="datetime1">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325596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DF2AAE-7188-485B-84E6-E0B07C770106}" type="datetime1">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405901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9893A-987E-4164-A161-884226D01750}" type="datetime1">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35287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EA31FF-8237-43E7-8B90-45DA1C7C7EDE}"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217098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09ED49-B829-4397-94DE-72DB82887EA3}"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205673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BCA6D-4CBE-41AA-898B-71994BDBD991}" type="datetime1">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3646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9A4E5-E003-48D0-8A27-5B482F080AC4}" type="datetime1">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478205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78138-B74E-4D3B-842D-2C7135CDDE9C}" type="datetime1">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2046939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84.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10;&#10;自動的に生成された説明">
            <a:extLst>
              <a:ext uri="{FF2B5EF4-FFF2-40B4-BE49-F238E27FC236}">
                <a16:creationId xmlns:a16="http://schemas.microsoft.com/office/drawing/2014/main" id="{3E7572E2-0CDC-4504-846E-DDD84CF0A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219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C9E102-0721-424C-BFF4-690C619C5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608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534E6A-606C-4925-96A6-5E03CC264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390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54ECE8-028C-4CF7-B38D-9018FA331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919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EE0D4EF-E8C6-4E55-AC48-C995EC876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74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D671ED-B28A-4211-9407-922CF4787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473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52DA5A0-D5D8-4B98-A871-6B9874387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117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429626-26A6-4892-BD85-5DE58D02F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740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DF5D85-951A-4926-93E7-504054C42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824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29D09A2-1F31-4D50-A6F4-19F27E21F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811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8C80B8-0BD6-49AF-A57E-DF2C8095A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601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8B798C0-E98A-4825-95F2-10DAD3487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827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7578BE-D432-4EAD-A33A-D23298CC8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512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B49760C-6B6D-4E73-B09F-E0A3C53CA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324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01828F-AE40-464C-8005-7A74030FA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3704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CA90E0-0B86-45A5-8BDD-64BE9E7DC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230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5B78E4C-4714-40F9-835B-8C2E57052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6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CFE813-046C-405F-ABB6-39BA70BA3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240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C50F08-2CA0-4469-86B8-9245291BA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8604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7CBEC0-7AA1-4EAE-90C4-B0CCFDCE7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5998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151A73-676C-414F-816D-CC07E81A1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360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低い精度で自動的に生成された説明">
            <a:extLst>
              <a:ext uri="{FF2B5EF4-FFF2-40B4-BE49-F238E27FC236}">
                <a16:creationId xmlns:a16="http://schemas.microsoft.com/office/drawing/2014/main" id="{CFE23261-7E5E-430A-AE46-532F523B3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33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中程度の精度で自動的に生成された説明">
            <a:extLst>
              <a:ext uri="{FF2B5EF4-FFF2-40B4-BE49-F238E27FC236}">
                <a16:creationId xmlns:a16="http://schemas.microsoft.com/office/drawing/2014/main" id="{CAE6B791-0FC0-407A-BAF6-24E86C9FE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5477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4EA91E-40CE-48A4-B4CC-CF8B277F1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002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7CDCCA-DA6C-4A96-80BA-BEBA8564C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9150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95E97B3-8C32-4C0B-A69B-80F90E9D1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268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118564-3EA9-4DC1-97C1-929400C09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3765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419912-1D4B-42AF-8BEB-1FE765202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913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98932D19-24EC-4BF4-9988-19EF95022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906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DFDCE097-2323-46C3-B318-1A5DE1120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9333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797EA0FC-0427-4D04-8A43-F0F3D469D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8120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中程度の精度で自動的に生成された説明">
            <a:extLst>
              <a:ext uri="{FF2B5EF4-FFF2-40B4-BE49-F238E27FC236}">
                <a16:creationId xmlns:a16="http://schemas.microsoft.com/office/drawing/2014/main" id="{831A7D79-5E76-4A0F-A49D-2B77F9A11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05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デスクに座っている男性&#10;&#10;中程度の精度で自動的に生成された説明">
            <a:extLst>
              <a:ext uri="{FF2B5EF4-FFF2-40B4-BE49-F238E27FC236}">
                <a16:creationId xmlns:a16="http://schemas.microsoft.com/office/drawing/2014/main" id="{0D08C0FC-7E68-436D-A67B-C8F87AB7E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279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12931EE-1A97-4D90-A87D-8EF055504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6861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D04B7347-1733-4F58-9AB8-91A3A1DA0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001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0E4C51AC-329F-49DF-AC0A-630129B6B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7892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円グラフ&#10;&#10;自動的に生成された説明">
            <a:extLst>
              <a:ext uri="{FF2B5EF4-FFF2-40B4-BE49-F238E27FC236}">
                <a16:creationId xmlns:a16="http://schemas.microsoft.com/office/drawing/2014/main" id="{2E2F0870-AE90-45F6-83A7-9FB24C242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0658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8288709D-86B3-460E-AF83-77C8A5525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9047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中程度の精度で自動的に生成された説明">
            <a:extLst>
              <a:ext uri="{FF2B5EF4-FFF2-40B4-BE49-F238E27FC236}">
                <a16:creationId xmlns:a16="http://schemas.microsoft.com/office/drawing/2014/main" id="{D9DA7816-AF90-4A88-B1ED-96A23FE76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8495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98473853-80BF-4364-AC65-9332F41F7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4313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5349A2FF-7644-425F-8854-C9B670ED9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1265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5D3E46B8-D318-4764-BF1A-C9EE689BD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4775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F91D8261-0661-49ED-A954-1218F43C6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8952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65C8E126-4030-4E16-AA05-C3C0EB5A7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146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F145FE0D-D37A-4FC7-B88B-4007AABB9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4445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D32356EE-2B58-43A2-8249-636878735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356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白い背景に黒い文字&#10;&#10;低い精度で自動的に生成された説明">
            <a:extLst>
              <a:ext uri="{FF2B5EF4-FFF2-40B4-BE49-F238E27FC236}">
                <a16:creationId xmlns:a16="http://schemas.microsoft.com/office/drawing/2014/main" id="{000B8BE2-9EA5-4BE9-A6A6-E9D2D6EC4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9599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DC5EC7C0-447F-4E4A-9ED5-4C7B8556E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1590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834AD2F4-5D21-4522-96A2-7636B6D27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6593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矢印 が含まれている画像&#10;&#10;自動的に生成された説明">
            <a:extLst>
              <a:ext uri="{FF2B5EF4-FFF2-40B4-BE49-F238E27FC236}">
                <a16:creationId xmlns:a16="http://schemas.microsoft.com/office/drawing/2014/main" id="{E28C93CA-D455-42EB-BAB8-BB5563890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8710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94DCBD62-8834-4B67-A07E-2DF606CEF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1381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658DABF7-3F6F-460D-B464-62D8021DF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2560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BA51A4D5-F25E-4AEA-93B3-684122D35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7171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図形 が含まれている画像&#10;&#10;自動的に生成された説明">
            <a:extLst>
              <a:ext uri="{FF2B5EF4-FFF2-40B4-BE49-F238E27FC236}">
                <a16:creationId xmlns:a16="http://schemas.microsoft.com/office/drawing/2014/main" id="{C8ADCA7F-982A-4D15-9081-471AC4BC8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619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E1C4CF8-C394-4A86-B7D1-75E440271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860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2A8EB3-C884-401C-9650-EC90106ED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6041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7D077CF8-93F6-4E63-9D35-D76B3C3B5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315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56FF7966-E1C3-4C64-9A20-4F826A75C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7140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0EC4603-E5AA-44EA-8EA0-DACECD418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6390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272FDA6-8860-4BBE-85BA-380D43C51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8853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A5A2D5AC-6996-4059-ADFB-712F86D73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030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が含まれている画像&#10;&#10;自動的に生成された説明">
            <a:extLst>
              <a:ext uri="{FF2B5EF4-FFF2-40B4-BE49-F238E27FC236}">
                <a16:creationId xmlns:a16="http://schemas.microsoft.com/office/drawing/2014/main" id="{C04FADA5-1414-45F3-90ED-F9ABD1A50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654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CD0CCAC9-C593-4AFF-B3C3-81252248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4618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5D23D6A4-0CEE-4EB3-AFA4-B5D13B1F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8729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が含まれている画像&#10;&#10;自動的に生成された説明">
            <a:extLst>
              <a:ext uri="{FF2B5EF4-FFF2-40B4-BE49-F238E27FC236}">
                <a16:creationId xmlns:a16="http://schemas.microsoft.com/office/drawing/2014/main" id="{C6B20155-9928-4622-9A09-AF2E8B1AC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6305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C500CB2A-4EA0-446D-AD21-172B752A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428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441194-DF07-4312-81FD-FB4C09DDF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5600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D17CB16F-523C-4936-ABC0-7C0CB0AA7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1165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円グラフ&#10;&#10;自動的に生成された説明">
            <a:extLst>
              <a:ext uri="{FF2B5EF4-FFF2-40B4-BE49-F238E27FC236}">
                <a16:creationId xmlns:a16="http://schemas.microsoft.com/office/drawing/2014/main" id="{6C267F6E-F9A4-47A0-A54C-546B5E618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5489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棒グラフ&#10;&#10;自動的に生成された説明">
            <a:extLst>
              <a:ext uri="{FF2B5EF4-FFF2-40B4-BE49-F238E27FC236}">
                <a16:creationId xmlns:a16="http://schemas.microsoft.com/office/drawing/2014/main" id="{6E4DB29F-71FD-411D-8823-85D8723E8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4114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が含まれている画像&#10;&#10;自動的に生成された説明">
            <a:extLst>
              <a:ext uri="{FF2B5EF4-FFF2-40B4-BE49-F238E27FC236}">
                <a16:creationId xmlns:a16="http://schemas.microsoft.com/office/drawing/2014/main" id="{C6435ADF-A40F-4FFA-84C8-FA0F3428F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0039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08910432-07C5-42A0-84F6-AE4EA8C39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8103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E86DA477-473F-43A2-92FA-E51C895E5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7902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7DE792D3-3159-433A-952D-33B9E73EC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4062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6A2314E0-C992-467F-8D0A-D3D872C66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92958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低い精度で自動的に生成された説明">
            <a:extLst>
              <a:ext uri="{FF2B5EF4-FFF2-40B4-BE49-F238E27FC236}">
                <a16:creationId xmlns:a16="http://schemas.microsoft.com/office/drawing/2014/main" id="{887B8C40-2FE7-4A5B-970D-73E3B09E9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0478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2BF88AD6-4C1D-437F-9080-23E303DFC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86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1461F79-4655-478D-B502-80BF311F9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35558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75E58D93-D509-427F-B152-21716CEF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97370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テーブル&#10;&#10;自動的に生成された説明">
            <a:extLst>
              <a:ext uri="{FF2B5EF4-FFF2-40B4-BE49-F238E27FC236}">
                <a16:creationId xmlns:a16="http://schemas.microsoft.com/office/drawing/2014/main" id="{E500FBF7-60EB-4CE7-9859-F752B12B7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16495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1177BE1A-2907-474D-8567-865EAF276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9694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1CAE77B2-964E-4802-ADEA-358BA06E0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9711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95BBA8F5-A094-4F5A-A34A-3823C4633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662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テキスト&#10;&#10;自動的に生成された説明">
            <a:extLst>
              <a:ext uri="{FF2B5EF4-FFF2-40B4-BE49-F238E27FC236}">
                <a16:creationId xmlns:a16="http://schemas.microsoft.com/office/drawing/2014/main" id="{C6DE1C45-E27D-43C5-B02D-2CBFD0AA8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0218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スーツ が含まれている画像&#10;&#10;自動的に生成された説明">
            <a:extLst>
              <a:ext uri="{FF2B5EF4-FFF2-40B4-BE49-F238E27FC236}">
                <a16:creationId xmlns:a16="http://schemas.microsoft.com/office/drawing/2014/main" id="{6F6C7BA1-AFC4-4D9E-BAC5-4E121E2F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6879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低い精度で自動的に生成された説明">
            <a:extLst>
              <a:ext uri="{FF2B5EF4-FFF2-40B4-BE49-F238E27FC236}">
                <a16:creationId xmlns:a16="http://schemas.microsoft.com/office/drawing/2014/main" id="{7ED87445-40FB-46BF-AEC8-54A0F1393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424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29A80D9C-ECA0-4F68-9D32-4B2E83E40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06415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621107CF-CA92-44E0-B12E-D70BBD45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084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EE3C0C-238E-45A5-90F5-CDDE55A2A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652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74156F9F-723C-46D7-83E8-2404E4EFC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09847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2A50A1CA-96D5-48C7-AFE5-92F49A4F3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94390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AF5339FF-11CF-4534-8D0E-9CA6A42F2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3578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A2F2668C-CDC7-4638-9B7D-B9AC8D8BD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5229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C5EDF55F-F019-4EC5-959D-6B92EF68A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8766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266F528-8D08-4199-A10A-4E4D60EFE8B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20" b="96465" l="893" r="99405">
                        <a14:foregroundMark x1="8929" y1="31818" x2="8929" y2="31818"/>
                        <a14:foregroundMark x1="6548" y1="32828" x2="6548" y2="32828"/>
                        <a14:foregroundMark x1="2976" y1="34848" x2="2976" y2="34848"/>
                        <a14:foregroundMark x1="13839" y1="9596" x2="13839" y2="9596"/>
                        <a14:foregroundMark x1="1935" y1="31818" x2="1935" y2="31818"/>
                        <a14:foregroundMark x1="1488" y1="31818" x2="1488" y2="31818"/>
                        <a14:foregroundMark x1="58780" y1="7576" x2="58780" y2="7576"/>
                        <a14:foregroundMark x1="88690" y1="74747" x2="88690" y2="74747"/>
                        <a14:foregroundMark x1="88690" y1="63636" x2="88690" y2="63636"/>
                        <a14:foregroundMark x1="91815" y1="65152" x2="91815" y2="65152"/>
                        <a14:foregroundMark x1="93899" y1="68687" x2="93899" y2="68687"/>
                        <a14:foregroundMark x1="98810" y1="74242" x2="98810" y2="74242"/>
                        <a14:foregroundMark x1="99405" y1="96465" x2="99405" y2="96465"/>
                        <a14:foregroundMark x1="25744" y1="6566" x2="25744" y2="6566"/>
                        <a14:foregroundMark x1="65179" y1="2525" x2="65179" y2="2525"/>
                        <a14:foregroundMark x1="94643" y1="95455" x2="94643" y2="95455"/>
                        <a14:foregroundMark x1="893" y1="32323" x2="893" y2="32323"/>
                      </a14:backgroundRemoval>
                    </a14:imgEffect>
                  </a14:imgLayer>
                </a14:imgProps>
              </a:ext>
            </a:extLst>
          </a:blip>
          <a:srcRect l="1" b="36564"/>
          <a:stretch/>
        </p:blipFill>
        <p:spPr>
          <a:xfrm>
            <a:off x="97" y="5134136"/>
            <a:ext cx="9143903" cy="1723864"/>
          </a:xfrm>
          <a:prstGeom prst="rect">
            <a:avLst/>
          </a:prstGeom>
        </p:spPr>
      </p:pic>
      <p:sp>
        <p:nvSpPr>
          <p:cNvPr id="2" name="テキスト ボックス 1">
            <a:extLst>
              <a:ext uri="{FF2B5EF4-FFF2-40B4-BE49-F238E27FC236}">
                <a16:creationId xmlns:a16="http://schemas.microsoft.com/office/drawing/2014/main" id="{8CEF14A9-DB22-4E72-9BDC-474EB029A1BD}"/>
              </a:ext>
            </a:extLst>
          </p:cNvPr>
          <p:cNvSpPr txBox="1"/>
          <p:nvPr/>
        </p:nvSpPr>
        <p:spPr>
          <a:xfrm>
            <a:off x="1188825" y="1859339"/>
            <a:ext cx="6545178"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　厚生労働省委託　女性就業支援全国展開事業</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事業主・男女労働者対象　研修用資料</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働く女性の健康支援</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制作：一般財団法人女性労働協会</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発行：令和</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女性就業支援バックアップナビ</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https://joseishugyo.mhlw.go.jp/</a:t>
            </a:r>
          </a:p>
        </p:txBody>
      </p:sp>
    </p:spTree>
    <p:extLst>
      <p:ext uri="{BB962C8B-B14F-4D97-AF65-F5344CB8AC3E}">
        <p14:creationId xmlns:p14="http://schemas.microsoft.com/office/powerpoint/2010/main" val="2350956740"/>
      </p:ext>
    </p:extLst>
  </p:cSld>
  <p:clrMapOvr>
    <a:masterClrMapping/>
  </p:clrMapOvr>
  <mc:AlternateContent xmlns:mc="http://schemas.openxmlformats.org/markup-compatibility/2006" xmlns:p14="http://schemas.microsoft.com/office/powerpoint/2010/main">
    <mc:Choice Requires="p14">
      <p:transition spd="slow" p14:dur="2000" advTm="14375"/>
    </mc:Choice>
    <mc:Fallback xmlns="">
      <p:transition spd="slow" advTm="14375"/>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FF99CC"/>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accent5">
              <a:lumMod val="60000"/>
              <a:lumOff val="40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3581</TotalTime>
  <Words>7334</Words>
  <Application>Microsoft Office PowerPoint</Application>
  <PresentationFormat>画面に合わせる (4:3)</PresentationFormat>
  <Paragraphs>581</Paragraphs>
  <Slides>95</Slides>
  <Notes>95</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95</vt:i4>
      </vt:variant>
    </vt:vector>
  </HeadingPairs>
  <TitlesOfParts>
    <vt:vector size="102" baseType="lpstr">
      <vt:lpstr>游ゴシック</vt:lpstr>
      <vt:lpstr>Arial</vt:lpstr>
      <vt:lpstr>Calibri</vt:lpstr>
      <vt:lpstr>Calibri Light</vt:lpstr>
      <vt:lpstr>Office テーマ</vt:lpstr>
      <vt:lpstr>2_Office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近藤</dc:creator>
  <cp:lastModifiedBy>小山真紀</cp:lastModifiedBy>
  <cp:revision>183</cp:revision>
  <cp:lastPrinted>2022-02-14T00:25:27Z</cp:lastPrinted>
  <dcterms:created xsi:type="dcterms:W3CDTF">2021-06-30T14:16:46Z</dcterms:created>
  <dcterms:modified xsi:type="dcterms:W3CDTF">2022-02-14T01:12:22Z</dcterms:modified>
</cp:coreProperties>
</file>