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6" r:id="rId3"/>
    <p:sldId id="267" r:id="rId4"/>
    <p:sldId id="268" r:id="rId5"/>
    <p:sldId id="269" r:id="rId6"/>
    <p:sldId id="270" r:id="rId7"/>
    <p:sldId id="272" r:id="rId8"/>
    <p:sldId id="273" r:id="rId9"/>
    <p:sldId id="274" r:id="rId10"/>
    <p:sldId id="275" r:id="rId11"/>
    <p:sldId id="276"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42"/>
    <p:restoredTop sz="80606" autoAdjust="0"/>
  </p:normalViewPr>
  <p:slideViewPr>
    <p:cSldViewPr snapToGrid="0">
      <p:cViewPr varScale="1">
        <p:scale>
          <a:sx n="89" d="100"/>
          <a:sy n="89"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9E013-1E09-40C6-9A75-59417ADE2BBB}"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C981C-7B12-458A-82B1-823B24C5A502}" type="slidenum">
              <a:rPr kumimoji="1" lang="ja-JP" altLang="en-US" smtClean="0"/>
              <a:t>‹#›</a:t>
            </a:fld>
            <a:endParaRPr kumimoji="1" lang="ja-JP" altLang="en-US"/>
          </a:p>
        </p:txBody>
      </p:sp>
    </p:spTree>
    <p:extLst>
      <p:ext uri="{BB962C8B-B14F-4D97-AF65-F5344CB8AC3E}">
        <p14:creationId xmlns:p14="http://schemas.microsoft.com/office/powerpoint/2010/main" val="22137306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1</a:t>
            </a:fld>
            <a:endParaRPr kumimoji="1" lang="ja-JP" altLang="en-US"/>
          </a:p>
        </p:txBody>
      </p:sp>
    </p:spTree>
    <p:extLst>
      <p:ext uri="{BB962C8B-B14F-4D97-AF65-F5344CB8AC3E}">
        <p14:creationId xmlns:p14="http://schemas.microsoft.com/office/powerpoint/2010/main" val="54682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男性：なるほど、女性が健康で働きやすい職場のためには、周囲の理解が重要なんですね！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女性セリフ：</a:t>
            </a:r>
            <a:r>
              <a:rPr lang="ja-JP" altLang="en-US" sz="1200" dirty="0">
                <a:solidFill>
                  <a:schemeClr val="tx1"/>
                </a:solidFill>
              </a:rPr>
              <a:t>女性の健康課題について、まずは</a:t>
            </a:r>
            <a:r>
              <a:rPr lang="en-US" altLang="ja-JP" sz="1200" dirty="0">
                <a:solidFill>
                  <a:schemeClr val="tx1"/>
                </a:solidFill>
              </a:rPr>
              <a:t>『</a:t>
            </a:r>
            <a:r>
              <a:rPr lang="ja-JP" altLang="en-US" sz="1200" dirty="0">
                <a:solidFill>
                  <a:schemeClr val="tx1"/>
                </a:solidFill>
              </a:rPr>
              <a:t>知る</a:t>
            </a:r>
            <a:r>
              <a:rPr lang="en-US" altLang="ja-JP" sz="1200" dirty="0">
                <a:solidFill>
                  <a:schemeClr val="tx1"/>
                </a:solidFill>
              </a:rPr>
              <a:t>』</a:t>
            </a:r>
            <a:r>
              <a:rPr lang="ja-JP" altLang="en-US" sz="1200" dirty="0">
                <a:solidFill>
                  <a:schemeClr val="tx1"/>
                </a:solidFill>
              </a:rPr>
              <a:t>ことじゃない？</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男性セリフ：</a:t>
            </a:r>
            <a:r>
              <a:rPr lang="ja-JP" altLang="en-US" sz="1200" dirty="0">
                <a:solidFill>
                  <a:schemeClr val="tx1"/>
                </a:solidFill>
              </a:rPr>
              <a:t>そうか、ちょっと勉強してみようかな</a:t>
            </a:r>
            <a:endParaRPr lang="en-US" altLang="ja-JP" sz="1200" dirty="0">
              <a:solidFill>
                <a:schemeClr val="tx1"/>
              </a:solidFill>
            </a:endParaRP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10</a:t>
            </a:fld>
            <a:endParaRPr kumimoji="1" lang="ja-JP" altLang="en-US"/>
          </a:p>
        </p:txBody>
      </p:sp>
    </p:spTree>
    <p:extLst>
      <p:ext uri="{BB962C8B-B14F-4D97-AF65-F5344CB8AC3E}">
        <p14:creationId xmlns:p14="http://schemas.microsoft.com/office/powerpoint/2010/main" val="340805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11</a:t>
            </a:fld>
            <a:endParaRPr kumimoji="1" lang="ja-JP" altLang="en-US"/>
          </a:p>
        </p:txBody>
      </p:sp>
    </p:spTree>
    <p:extLst>
      <p:ext uri="{BB962C8B-B14F-4D97-AF65-F5344CB8AC3E}">
        <p14:creationId xmlns:p14="http://schemas.microsoft.com/office/powerpoint/2010/main" val="98869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男性：最近、女性の健康支援に取り組む企業って増えてますよね。でも、なんで女性のための支援が必要なんですか？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女性：</a:t>
            </a:r>
            <a:r>
              <a:rPr lang="ja-JP" altLang="en-US" sz="1200" b="0" dirty="0">
                <a:solidFill>
                  <a:schemeClr val="tx1"/>
                </a:solidFill>
              </a:rPr>
              <a:t>女性はライフステージごとに様々な健康課題があるの。</a:t>
            </a:r>
          </a:p>
          <a:p>
            <a:r>
              <a:rPr lang="ja-JP" altLang="en-US" sz="1200" b="0" dirty="0">
                <a:solidFill>
                  <a:schemeClr val="tx1"/>
                </a:solidFill>
              </a:rPr>
              <a:t>それが仕事にも影響している場合があるのよ。</a:t>
            </a:r>
            <a:endParaRPr lang="en-US" altLang="ja-JP" sz="1200" b="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2</a:t>
            </a:fld>
            <a:endParaRPr kumimoji="1" lang="ja-JP" altLang="en-US"/>
          </a:p>
        </p:txBody>
      </p:sp>
    </p:spTree>
    <p:extLst>
      <p:ext uri="{BB962C8B-B14F-4D97-AF65-F5344CB8AC3E}">
        <p14:creationId xmlns:p14="http://schemas.microsoft.com/office/powerpoint/2010/main" val="99767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女性の心身は、女性ホルモンの影響を大きく受けています。</a:t>
            </a:r>
            <a:endParaRPr kumimoji="1" lang="ja-JP" altLang="en-US" sz="1200" dirty="0"/>
          </a:p>
          <a:p>
            <a:r>
              <a:rPr kumimoji="1" lang="ja-JP" altLang="en-US" sz="1200" kern="1200" dirty="0">
                <a:solidFill>
                  <a:schemeClr val="tx1"/>
                </a:solidFill>
                <a:effectLst/>
                <a:latin typeface="+mn-lt"/>
                <a:ea typeface="+mn-ea"/>
                <a:cs typeface="+mn-cs"/>
              </a:rPr>
              <a:t>女性ホルモンは、主に卵巣から分泌される、エストロゲンとプロゲステロンの</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種類があります。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つのホルモンは排卵や月経をコントロールするだけでなく、女性の心身の状態に影響を与えています。</a:t>
            </a: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3</a:t>
            </a:fld>
            <a:endParaRPr kumimoji="1" lang="ja-JP" altLang="en-US"/>
          </a:p>
        </p:txBody>
      </p:sp>
    </p:spTree>
    <p:extLst>
      <p:ext uri="{BB962C8B-B14F-4D97-AF65-F5344CB8AC3E}">
        <p14:creationId xmlns:p14="http://schemas.microsoft.com/office/powerpoint/2010/main" val="169077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女性ホルモンの分泌の変化によって、女性はライフステージごとに様々な健康課題に直面します。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図の横軸は女性の年齢、縦軸は女性ホルモン（エストロゲン）の分泌量を表しています。</a:t>
            </a:r>
            <a:endParaRPr kumimoji="1" lang="en-US" altLang="ja-JP" sz="1200" kern="1200" dirty="0">
              <a:solidFill>
                <a:schemeClr val="tx1"/>
              </a:solidFill>
              <a:effectLst/>
              <a:latin typeface="+mn-lt"/>
              <a:ea typeface="+mn-ea"/>
              <a:cs typeface="+mn-cs"/>
            </a:endParaRPr>
          </a:p>
          <a:p>
            <a:r>
              <a:rPr kumimoji="1" lang="ja-JP" altLang="en-US" sz="1200" strike="noStrike" kern="1200" dirty="0">
                <a:solidFill>
                  <a:schemeClr val="tx1"/>
                </a:solidFill>
                <a:effectLst/>
                <a:latin typeface="+mn-lt"/>
                <a:ea typeface="+mn-ea"/>
                <a:cs typeface="+mn-cs"/>
              </a:rPr>
              <a:t>月経がある時期の女性は、</a:t>
            </a:r>
            <a:r>
              <a:rPr kumimoji="1" lang="ja-JP" altLang="ja-JP" sz="1200" kern="1200" dirty="0">
                <a:solidFill>
                  <a:schemeClr val="tx1"/>
                </a:solidFill>
                <a:effectLst/>
                <a:latin typeface="+mn-lt"/>
                <a:ea typeface="+mn-ea"/>
                <a:cs typeface="+mn-cs"/>
              </a:rPr>
              <a:t>毎月の</a:t>
            </a:r>
            <a:r>
              <a:rPr kumimoji="1" lang="ja-JP" altLang="en-US" sz="1200" kern="1200" dirty="0">
                <a:solidFill>
                  <a:schemeClr val="tx1"/>
                </a:solidFill>
                <a:effectLst/>
                <a:latin typeface="+mn-lt"/>
                <a:ea typeface="+mn-ea"/>
                <a:cs typeface="+mn-cs"/>
              </a:rPr>
              <a:t>月経</a:t>
            </a:r>
            <a:r>
              <a:rPr kumimoji="1" lang="ja-JP" altLang="ja-JP" sz="1200" kern="1200" dirty="0">
                <a:solidFill>
                  <a:schemeClr val="tx1"/>
                </a:solidFill>
                <a:effectLst/>
                <a:latin typeface="+mn-lt"/>
                <a:ea typeface="+mn-ea"/>
                <a:cs typeface="+mn-cs"/>
              </a:rPr>
              <a:t>周期の変動</a:t>
            </a:r>
            <a:r>
              <a:rPr kumimoji="1" lang="ja-JP" altLang="en-US" sz="1200" kern="1200" dirty="0">
                <a:solidFill>
                  <a:schemeClr val="tx1"/>
                </a:solidFill>
                <a:effectLst/>
                <a:latin typeface="+mn-lt"/>
                <a:ea typeface="+mn-ea"/>
                <a:cs typeface="+mn-cs"/>
              </a:rPr>
              <a:t>があります。</a:t>
            </a:r>
            <a:r>
              <a:rPr kumimoji="1" lang="ja-JP" altLang="ja-JP" sz="1200" kern="1200" dirty="0">
                <a:solidFill>
                  <a:schemeClr val="tx1"/>
                </a:solidFill>
                <a:effectLst/>
                <a:latin typeface="+mn-lt"/>
                <a:ea typeface="+mn-ea"/>
                <a:cs typeface="+mn-cs"/>
              </a:rPr>
              <a:t>妊娠・出産期</a:t>
            </a:r>
            <a:r>
              <a:rPr kumimoji="1" lang="ja-JP" altLang="en-US" sz="1200" kern="1200" dirty="0">
                <a:solidFill>
                  <a:schemeClr val="tx1"/>
                </a:solidFill>
                <a:effectLst/>
                <a:latin typeface="+mn-lt"/>
                <a:ea typeface="+mn-ea"/>
                <a:cs typeface="+mn-cs"/>
              </a:rPr>
              <a:t>にはさらに</a:t>
            </a:r>
            <a:r>
              <a:rPr kumimoji="1" lang="ja-JP" altLang="ja-JP" sz="1200" kern="1200" dirty="0">
                <a:solidFill>
                  <a:schemeClr val="tx1"/>
                </a:solidFill>
                <a:effectLst/>
                <a:latin typeface="+mn-lt"/>
                <a:ea typeface="+mn-ea"/>
                <a:cs typeface="+mn-cs"/>
              </a:rPr>
              <a:t>激しい</a:t>
            </a:r>
            <a:r>
              <a:rPr kumimoji="1" lang="ja-JP" altLang="en-US" sz="1200" kern="1200" dirty="0">
                <a:solidFill>
                  <a:schemeClr val="tx1"/>
                </a:solidFill>
                <a:effectLst/>
                <a:latin typeface="+mn-lt"/>
                <a:ea typeface="+mn-ea"/>
                <a:cs typeface="+mn-cs"/>
              </a:rPr>
              <a:t>変動があり</a:t>
            </a:r>
            <a:r>
              <a:rPr kumimoji="1" lang="ja-JP" altLang="ja-JP" sz="1200" kern="1200" dirty="0">
                <a:solidFill>
                  <a:schemeClr val="tx1"/>
                </a:solidFill>
                <a:effectLst/>
                <a:latin typeface="+mn-lt"/>
                <a:ea typeface="+mn-ea"/>
                <a:cs typeface="+mn-cs"/>
              </a:rPr>
              <a:t>、更年期</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急激</a:t>
            </a:r>
            <a:r>
              <a:rPr kumimoji="1" lang="ja-JP" altLang="en-US" sz="1200" kern="1200" dirty="0">
                <a:solidFill>
                  <a:schemeClr val="tx1"/>
                </a:solidFill>
                <a:effectLst/>
                <a:latin typeface="+mn-lt"/>
                <a:ea typeface="+mn-ea"/>
                <a:cs typeface="+mn-cs"/>
              </a:rPr>
              <a:t>に</a:t>
            </a:r>
            <a:r>
              <a:rPr kumimoji="1" lang="ja-JP" altLang="ja-JP" sz="1200" kern="1200" dirty="0">
                <a:solidFill>
                  <a:schemeClr val="tx1"/>
                </a:solidFill>
                <a:effectLst/>
                <a:latin typeface="+mn-lt"/>
                <a:ea typeface="+mn-ea"/>
                <a:cs typeface="+mn-cs"/>
              </a:rPr>
              <a:t>減少</a:t>
            </a:r>
            <a:r>
              <a:rPr kumimoji="1" lang="ja-JP" altLang="en-US" sz="1200" kern="1200" dirty="0">
                <a:solidFill>
                  <a:schemeClr val="tx1"/>
                </a:solidFill>
                <a:effectLst/>
                <a:latin typeface="+mn-lt"/>
                <a:ea typeface="+mn-ea"/>
                <a:cs typeface="+mn-cs"/>
              </a:rPr>
              <a:t>します</a:t>
            </a:r>
            <a:r>
              <a:rPr kumimoji="1" lang="ja-JP"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このように、女性はホルモンの変化に伴い、様々な心身の不調が引き起こされるのです。</a:t>
            </a: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4</a:t>
            </a:fld>
            <a:endParaRPr kumimoji="1" lang="ja-JP" altLang="en-US"/>
          </a:p>
        </p:txBody>
      </p:sp>
    </p:spTree>
    <p:extLst>
      <p:ext uri="{BB962C8B-B14F-4D97-AF65-F5344CB8AC3E}">
        <p14:creationId xmlns:p14="http://schemas.microsoft.com/office/powerpoint/2010/main" val="391865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200" kern="1200" dirty="0">
                <a:solidFill>
                  <a:schemeClr val="tx1"/>
                </a:solidFill>
                <a:effectLst/>
                <a:latin typeface="+mn-lt"/>
                <a:ea typeface="+mn-ea"/>
                <a:cs typeface="+mn-cs"/>
              </a:rPr>
              <a:t>女性と男性では健康の課題が異なります。</a:t>
            </a:r>
          </a:p>
          <a:p>
            <a:pPr algn="l"/>
            <a:r>
              <a:rPr kumimoji="1" lang="ja-JP" altLang="en-US" sz="1200" kern="1200" dirty="0">
                <a:solidFill>
                  <a:schemeClr val="tx1"/>
                </a:solidFill>
                <a:effectLst/>
                <a:latin typeface="+mn-lt"/>
                <a:ea typeface="+mn-ea"/>
                <a:cs typeface="+mn-cs"/>
              </a:rPr>
              <a:t>女性と男性、それぞれ特有の病気の患者数を年代別にみてみましょう。男性特有の病気は、</a:t>
            </a:r>
            <a:r>
              <a:rPr kumimoji="1" lang="en-US" altLang="ja-JP" sz="1200" kern="1200" dirty="0">
                <a:solidFill>
                  <a:schemeClr val="tx1"/>
                </a:solidFill>
                <a:effectLst/>
                <a:latin typeface="+mn-lt"/>
                <a:ea typeface="+mn-ea"/>
                <a:cs typeface="+mn-cs"/>
              </a:rPr>
              <a:t>50</a:t>
            </a:r>
            <a:r>
              <a:rPr kumimoji="1" lang="ja-JP" altLang="en-US" sz="1200" kern="1200" dirty="0">
                <a:solidFill>
                  <a:schemeClr val="tx1"/>
                </a:solidFill>
                <a:effectLst/>
                <a:latin typeface="+mn-lt"/>
                <a:ea typeface="+mn-ea"/>
                <a:cs typeface="+mn-cs"/>
              </a:rPr>
              <a:t>代以降で多くなる傾向にあります。一方、女性特有の病気は月経障害が</a:t>
            </a:r>
            <a:r>
              <a:rPr kumimoji="1" lang="en-US" altLang="ja-JP" sz="1200" kern="1200" dirty="0">
                <a:solidFill>
                  <a:schemeClr val="tx1"/>
                </a:solidFill>
                <a:effectLst/>
                <a:latin typeface="+mn-lt"/>
                <a:ea typeface="+mn-ea"/>
                <a:cs typeface="+mn-cs"/>
              </a:rPr>
              <a:t>20</a:t>
            </a:r>
            <a:r>
              <a:rPr kumimoji="1" lang="ja-JP" altLang="en-US" sz="1200" kern="1200">
                <a:solidFill>
                  <a:schemeClr val="tx1"/>
                </a:solidFill>
                <a:effectLst/>
                <a:latin typeface="+mn-lt"/>
                <a:ea typeface="+mn-ea"/>
                <a:cs typeface="+mn-cs"/>
              </a:rPr>
              <a:t>代前半で</a:t>
            </a:r>
            <a:r>
              <a:rPr kumimoji="1" lang="ja-JP" altLang="en-US" sz="1200" kern="1200" dirty="0">
                <a:solidFill>
                  <a:schemeClr val="tx1"/>
                </a:solidFill>
                <a:effectLst/>
                <a:latin typeface="+mn-lt"/>
                <a:ea typeface="+mn-ea"/>
                <a:cs typeface="+mn-cs"/>
              </a:rPr>
              <a:t>最も多いなど、働く世代にも多いことがわかります。</a:t>
            </a:r>
          </a:p>
          <a:p>
            <a:pPr algn="l"/>
            <a:r>
              <a:rPr kumimoji="1" lang="ja-JP" altLang="en-US" sz="1200" kern="1200" dirty="0">
                <a:solidFill>
                  <a:schemeClr val="tx1"/>
                </a:solidFill>
                <a:effectLst/>
                <a:latin typeface="+mn-lt"/>
                <a:ea typeface="+mn-ea"/>
                <a:cs typeface="+mn-cs"/>
              </a:rPr>
              <a:t>これら女性特有の病気の発症は、職場において生産性の低下や突然の離職などにつながる可能性もあります。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5</a:t>
            </a:fld>
            <a:endParaRPr kumimoji="1" lang="ja-JP" altLang="en-US"/>
          </a:p>
        </p:txBody>
      </p:sp>
    </p:spTree>
    <p:extLst>
      <p:ext uri="{BB962C8B-B14F-4D97-AF65-F5344CB8AC3E}">
        <p14:creationId xmlns:p14="http://schemas.microsoft.com/office/powerpoint/2010/main" val="388903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ja-JP" sz="1200" kern="1200" dirty="0">
                <a:solidFill>
                  <a:schemeClr val="tx1"/>
                </a:solidFill>
                <a:effectLst/>
                <a:latin typeface="+mn-lt"/>
                <a:ea typeface="+mn-ea"/>
                <a:cs typeface="+mn-cs"/>
              </a:rPr>
              <a:t>女性従業員の約</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割が女性特有の健康課題などにより、「職場で何かをあきらめなくてはならないと感じた経験」があると回答しています。</a:t>
            </a:r>
            <a:endParaRPr kumimoji="1" lang="en-US" altLang="ja-JP" sz="1200" kern="1200" dirty="0">
              <a:solidFill>
                <a:schemeClr val="tx1"/>
              </a:solidFill>
              <a:effectLst/>
              <a:latin typeface="+mn-lt"/>
              <a:ea typeface="+mn-ea"/>
              <a:cs typeface="+mn-cs"/>
            </a:endParaRPr>
          </a:p>
          <a:p>
            <a:pPr algn="l"/>
            <a:r>
              <a:rPr kumimoji="1" lang="ja-JP" altLang="en-US" sz="1200" kern="1200" dirty="0">
                <a:solidFill>
                  <a:schemeClr val="tx1"/>
                </a:solidFill>
                <a:effectLst/>
                <a:latin typeface="+mn-lt"/>
                <a:ea typeface="+mn-ea"/>
                <a:cs typeface="+mn-cs"/>
              </a:rPr>
              <a:t>あきらめなくてはならないと感じたことの内容としては、「正社員として働くこと」、「昇進や責任の重い仕事につくこと」、「希望の職種を続けること」、「管理職になること」等が挙げられています。</a:t>
            </a:r>
            <a:endParaRPr kumimoji="1" lang="en-US" altLang="ja-JP" sz="1200" kern="1200" dirty="0">
              <a:solidFill>
                <a:schemeClr val="tx1"/>
              </a:solidFill>
              <a:effectLst/>
              <a:latin typeface="+mn-lt"/>
              <a:ea typeface="+mn-ea"/>
              <a:cs typeface="+mn-cs"/>
            </a:endParaRPr>
          </a:p>
          <a:p>
            <a:pPr algn="l"/>
            <a:r>
              <a:rPr kumimoji="1" lang="ja-JP" altLang="en-US" sz="1200" kern="1200" dirty="0">
                <a:solidFill>
                  <a:schemeClr val="tx1"/>
                </a:solidFill>
                <a:effectLst/>
                <a:latin typeface="+mn-lt"/>
                <a:ea typeface="+mn-ea"/>
                <a:cs typeface="+mn-cs"/>
              </a:rPr>
              <a:t>女性特有の健康課題は、女性のキャリア形成を阻害する要因となり得るとともに、職場における女性活躍推進という点においても大きな影響を与えます。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6</a:t>
            </a:fld>
            <a:endParaRPr kumimoji="1" lang="ja-JP" altLang="en-US"/>
          </a:p>
        </p:txBody>
      </p:sp>
    </p:spTree>
    <p:extLst>
      <p:ext uri="{BB962C8B-B14F-4D97-AF65-F5344CB8AC3E}">
        <p14:creationId xmlns:p14="http://schemas.microsoft.com/office/powerpoint/2010/main" val="345005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strike="noStrike" kern="1200" baseline="0" dirty="0">
                <a:solidFill>
                  <a:schemeClr val="tx1"/>
                </a:solidFill>
                <a:effectLst/>
                <a:latin typeface="+mn-lt"/>
                <a:ea typeface="+mn-ea"/>
                <a:cs typeface="+mn-cs"/>
              </a:rPr>
              <a:t>また、女性特有の健康課題により勤務先で困った経験があるかというという問いに対し、女性従業員の約</a:t>
            </a:r>
            <a:r>
              <a:rPr kumimoji="1" lang="en-US" altLang="ja-JP" sz="1200" strike="noStrike" kern="1200" baseline="0" dirty="0">
                <a:solidFill>
                  <a:schemeClr val="tx1"/>
                </a:solidFill>
                <a:effectLst/>
                <a:latin typeface="+mn-lt"/>
                <a:ea typeface="+mn-ea"/>
                <a:cs typeface="+mn-cs"/>
              </a:rPr>
              <a:t>5</a:t>
            </a:r>
            <a:r>
              <a:rPr kumimoji="1" lang="ja-JP" altLang="en-US" sz="1200" strike="noStrike" kern="1200" baseline="0" dirty="0">
                <a:solidFill>
                  <a:schemeClr val="tx1"/>
                </a:solidFill>
                <a:effectLst/>
                <a:latin typeface="+mn-lt"/>
                <a:ea typeface="+mn-ea"/>
                <a:cs typeface="+mn-cs"/>
              </a:rPr>
              <a:t>割が、「困った経験がある」と答えています。</a:t>
            </a:r>
            <a:endParaRPr kumimoji="1" lang="en-US" altLang="ja-JP" sz="1200" strike="noStrike" kern="1200" baseline="0" dirty="0">
              <a:solidFill>
                <a:schemeClr val="tx1"/>
              </a:solidFill>
              <a:effectLst/>
              <a:latin typeface="+mn-lt"/>
              <a:ea typeface="+mn-ea"/>
              <a:cs typeface="+mn-cs"/>
            </a:endParaRPr>
          </a:p>
          <a:p>
            <a:r>
              <a:rPr kumimoji="1" lang="ja-JP" altLang="en-US" sz="1200" strike="noStrike" kern="1200" baseline="0" dirty="0">
                <a:solidFill>
                  <a:schemeClr val="tx1"/>
                </a:solidFill>
                <a:effectLst/>
                <a:latin typeface="+mn-lt"/>
                <a:ea typeface="+mn-ea"/>
                <a:cs typeface="+mn-cs"/>
              </a:rPr>
              <a:t>具体的な健康課題の内訳を見ると、月経不順や月経痛などの月経関連の症状や疾病が</a:t>
            </a:r>
            <a:r>
              <a:rPr kumimoji="1" lang="en-US" altLang="ja-JP" sz="1200" strike="noStrike" kern="1200" baseline="0" dirty="0">
                <a:solidFill>
                  <a:schemeClr val="tx1"/>
                </a:solidFill>
                <a:effectLst/>
                <a:latin typeface="+mn-lt"/>
                <a:ea typeface="+mn-ea"/>
                <a:cs typeface="+mn-cs"/>
              </a:rPr>
              <a:t>7</a:t>
            </a:r>
            <a:r>
              <a:rPr kumimoji="1" lang="ja-JP" altLang="en-US" sz="1200" strike="noStrike" kern="1200" baseline="0" dirty="0">
                <a:solidFill>
                  <a:schemeClr val="tx1"/>
                </a:solidFill>
                <a:effectLst/>
                <a:latin typeface="+mn-lt"/>
                <a:ea typeface="+mn-ea"/>
                <a:cs typeface="+mn-cs"/>
              </a:rPr>
              <a:t>割を超え、次いで</a:t>
            </a:r>
            <a:r>
              <a:rPr kumimoji="1" lang="en-US" altLang="ja-JP" sz="1200" strike="noStrike" kern="1200" baseline="0" dirty="0">
                <a:solidFill>
                  <a:schemeClr val="tx1"/>
                </a:solidFill>
                <a:effectLst/>
                <a:latin typeface="+mn-lt"/>
                <a:ea typeface="+mn-ea"/>
                <a:cs typeface="+mn-cs"/>
              </a:rPr>
              <a:t>PMS</a:t>
            </a:r>
            <a:r>
              <a:rPr kumimoji="1" lang="ja-JP" altLang="en-US" sz="1200" strike="noStrike" kern="1200" baseline="0" dirty="0">
                <a:solidFill>
                  <a:schemeClr val="tx1"/>
                </a:solidFill>
                <a:effectLst/>
                <a:latin typeface="+mn-lt"/>
                <a:ea typeface="+mn-ea"/>
                <a:cs typeface="+mn-cs"/>
              </a:rPr>
              <a:t>（月経前症候群）となっています。月経関連の症状が最も多く、次いで更年期障害が続いています。</a:t>
            </a:r>
            <a:endParaRPr kumimoji="1" lang="en-US" altLang="ja-JP" sz="1200" strike="noStrike" kern="1200" baseline="0" dirty="0">
              <a:solidFill>
                <a:schemeClr val="tx1"/>
              </a:solidFill>
              <a:effectLst/>
              <a:latin typeface="+mn-lt"/>
              <a:ea typeface="+mn-ea"/>
              <a:cs typeface="+mn-cs"/>
            </a:endParaRPr>
          </a:p>
          <a:p>
            <a:r>
              <a:rPr kumimoji="1" lang="ja-JP" altLang="en-US" sz="1200" strike="noStrike" kern="1200" baseline="0" dirty="0">
                <a:solidFill>
                  <a:schemeClr val="tx1"/>
                </a:solidFill>
                <a:effectLst/>
                <a:latin typeface="+mn-lt"/>
                <a:ea typeface="+mn-ea"/>
                <a:cs typeface="+mn-cs"/>
              </a:rPr>
              <a:t>職場においては、これら女性特有の健康課題が働く場面でどう影響しているのかを理解し、支援の取組を進めていくことが必要です。</a:t>
            </a: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7</a:t>
            </a:fld>
            <a:endParaRPr kumimoji="1" lang="ja-JP" altLang="en-US"/>
          </a:p>
        </p:txBody>
      </p:sp>
    </p:spTree>
    <p:extLst>
      <p:ext uri="{BB962C8B-B14F-4D97-AF65-F5344CB8AC3E}">
        <p14:creationId xmlns:p14="http://schemas.microsoft.com/office/powerpoint/2010/main" val="370654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女性特有の</a:t>
            </a:r>
            <a:r>
              <a:rPr kumimoji="1" lang="ja-JP" altLang="en-US" sz="1200" strike="noStrike" kern="1200" dirty="0">
                <a:solidFill>
                  <a:schemeClr val="tx1"/>
                </a:solidFill>
                <a:effectLst/>
                <a:latin typeface="+mn-lt"/>
                <a:ea typeface="+mn-ea"/>
                <a:cs typeface="+mn-cs"/>
              </a:rPr>
              <a:t>健康課題による</a:t>
            </a:r>
            <a:r>
              <a:rPr kumimoji="1" lang="ja-JP" altLang="en-US" sz="1200" kern="1200" dirty="0">
                <a:solidFill>
                  <a:schemeClr val="tx1"/>
                </a:solidFill>
                <a:effectLst/>
                <a:latin typeface="+mn-lt"/>
                <a:ea typeface="+mn-ea"/>
                <a:cs typeface="+mn-cs"/>
              </a:rPr>
              <a:t>社会全体の経済損失は</a:t>
            </a:r>
            <a:r>
              <a:rPr kumimoji="1" lang="en-US" altLang="ja-JP" sz="1200" kern="1200" dirty="0">
                <a:solidFill>
                  <a:schemeClr val="tx1"/>
                </a:solidFill>
                <a:effectLst/>
                <a:latin typeface="+mn-lt"/>
                <a:ea typeface="+mn-ea"/>
                <a:cs typeface="+mn-cs"/>
              </a:rPr>
              <a:t>3.4</a:t>
            </a:r>
            <a:r>
              <a:rPr kumimoji="1" lang="ja-JP" altLang="en-US" sz="1200" kern="1200" dirty="0">
                <a:solidFill>
                  <a:schemeClr val="tx1"/>
                </a:solidFill>
                <a:effectLst/>
                <a:latin typeface="+mn-lt"/>
                <a:ea typeface="+mn-ea"/>
                <a:cs typeface="+mn-cs"/>
              </a:rPr>
              <a:t>兆円と試算されています。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日本の全従業員数のうち、</a:t>
            </a:r>
            <a:r>
              <a:rPr kumimoji="1" lang="ja-JP" altLang="en-US" sz="1200" kern="1200" dirty="0">
                <a:solidFill>
                  <a:schemeClr val="tx1"/>
                </a:solidFill>
                <a:effectLst/>
                <a:latin typeface="+mn-lt"/>
                <a:ea typeface="+mn-ea"/>
                <a:cs typeface="+mn-cs"/>
              </a:rPr>
              <a:t>約</a:t>
            </a:r>
            <a:r>
              <a:rPr kumimoji="1" lang="en-US" altLang="ja-JP" sz="1200" kern="1200" dirty="0">
                <a:solidFill>
                  <a:schemeClr val="tx1"/>
                </a:solidFill>
                <a:effectLst/>
                <a:latin typeface="+mn-lt"/>
                <a:ea typeface="+mn-ea"/>
                <a:cs typeface="+mn-cs"/>
              </a:rPr>
              <a:t>45</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女性です。</a:t>
            </a:r>
          </a:p>
          <a:p>
            <a:r>
              <a:rPr kumimoji="1" lang="ja-JP" altLang="en-US" sz="1200" kern="1200" dirty="0">
                <a:solidFill>
                  <a:schemeClr val="tx1"/>
                </a:solidFill>
                <a:effectLst/>
                <a:latin typeface="+mn-lt"/>
                <a:ea typeface="+mn-ea"/>
                <a:cs typeface="+mn-cs"/>
              </a:rPr>
              <a:t>職場において、女性の健康課題に対応し、職場環境の整備を進めることは、生産性向上をもたらし、社会及び企業の活性化、女性活躍推進につながります。</a:t>
            </a: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8</a:t>
            </a:fld>
            <a:endParaRPr kumimoji="1" lang="ja-JP" altLang="en-US"/>
          </a:p>
        </p:txBody>
      </p:sp>
    </p:spTree>
    <p:extLst>
      <p:ext uri="{BB962C8B-B14F-4D97-AF65-F5344CB8AC3E}">
        <p14:creationId xmlns:p14="http://schemas.microsoft.com/office/powerpoint/2010/main" val="154781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では、職場にはどのようなサポートが求められるのでしょうか。</a:t>
            </a:r>
            <a:endParaRPr kumimoji="1" lang="en-US" altLang="ja-JP" sz="1200" dirty="0"/>
          </a:p>
          <a:p>
            <a:r>
              <a:rPr kumimoji="1" lang="ja-JP" altLang="en-US" sz="1200" dirty="0"/>
              <a:t>「女性特有の健康課題に対して、職場にどのような配慮があると働きやすいと思いますか？」という問いに対し、約</a:t>
            </a:r>
            <a:r>
              <a:rPr kumimoji="1" lang="en-US" altLang="ja-JP" sz="1200" dirty="0"/>
              <a:t>7</a:t>
            </a:r>
            <a:r>
              <a:rPr kumimoji="1" lang="ja-JP" altLang="en-US" sz="1200" dirty="0"/>
              <a:t>割の女性が、「上司や周囲の従業員の理解」と回答しています。</a:t>
            </a:r>
            <a:endParaRPr kumimoji="1" lang="en-US" altLang="ja-JP" sz="1200" dirty="0"/>
          </a:p>
          <a:p>
            <a:r>
              <a:rPr kumimoji="1" lang="ja-JP" altLang="en-US" sz="1200" dirty="0"/>
              <a:t>あなたの職場にも女性特有の健康課題による不調で困っている従業員がいるかもしれません。まずは、女性の健康課題について理解を深めることが重要です。必要なときに適切な配慮ができる、誰もが働きやすい職場づくりを目指しましょう。</a:t>
            </a:r>
          </a:p>
        </p:txBody>
      </p:sp>
      <p:sp>
        <p:nvSpPr>
          <p:cNvPr id="4" name="スライド番号プレースホルダー 3"/>
          <p:cNvSpPr>
            <a:spLocks noGrp="1"/>
          </p:cNvSpPr>
          <p:nvPr>
            <p:ph type="sldNum" sz="quarter" idx="5"/>
          </p:nvPr>
        </p:nvSpPr>
        <p:spPr/>
        <p:txBody>
          <a:bodyPr/>
          <a:lstStyle/>
          <a:p>
            <a:fld id="{411C981C-7B12-458A-82B1-823B24C5A502}" type="slidenum">
              <a:rPr kumimoji="1" lang="ja-JP" altLang="en-US" smtClean="0"/>
              <a:t>9</a:t>
            </a:fld>
            <a:endParaRPr kumimoji="1" lang="ja-JP" altLang="en-US"/>
          </a:p>
        </p:txBody>
      </p:sp>
    </p:spTree>
    <p:extLst>
      <p:ext uri="{BB962C8B-B14F-4D97-AF65-F5344CB8AC3E}">
        <p14:creationId xmlns:p14="http://schemas.microsoft.com/office/powerpoint/2010/main" val="41949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E2F3E-2C29-6421-AE48-8159C508CC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7F41A6-DA5A-3F65-F968-3DEDEDB0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AB0758-B92F-61C1-A949-F8569EA6391D}"/>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6DB4F466-B0B6-BC85-2AAE-166EB1C28B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7A405-D372-FB3C-285C-CD787AFD7CA6}"/>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833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82F9D-297A-2609-15DF-ADC079F7E2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42D5-AFD5-A404-F63D-0B3BCDE72B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8214BD-9837-0CA0-22C2-FFC1632CE48C}"/>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A040F4B3-3B8B-8B4A-B669-E736731395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E8A227-E87C-BE5B-3AE9-734CFB7D78EA}"/>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11600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668097-4F7E-9FEE-6B0D-88550148AA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D69E57-92AC-4DF5-8E88-50C019C006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8B39D8-2B92-5968-2462-0577A27FDB17}"/>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BD331A3C-46F0-3D37-B366-8CBB8CB1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42C7FF-9253-3AEF-DF53-7A8D1B31EF62}"/>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6411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91C3-F2E3-B959-C797-7B5D85A66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7C3A61-9B47-3404-5D6F-A1CA78752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950154-3BCD-1FD5-11B5-94BA8819E55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0D1308E4-21AD-452E-26FD-A02F0F5110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C9490-AB87-3449-A72D-0E076914008F}"/>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876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C2DCF-3470-0B2A-8ADA-20B4E4CA1E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A7667-8551-DA59-342A-CFD0C8996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947F1-23B2-7FF5-CE5A-66EA9E9532C6}"/>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0DCE12C-0C05-D0CD-6276-67C2FC52E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E09DE8-404F-3304-74CB-10A7BD3AC408}"/>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222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9D32-7FC8-D669-C5FE-51A4ECD4E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99778A-DB0D-5309-1409-A063326178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DEE98F-11BE-48CD-7E27-3ADF2740E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3F9DEC-45BE-0BFE-CB20-D322B6C23C6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6540DA54-879C-96D2-560A-6202B8C9D0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A07DF-34E8-F387-E846-57305932A55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1023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0E83-B2A5-A2E1-DA54-4AEBA3487C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BDC6E-4F9A-7512-B7BA-54E03194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80A0FD-9680-6F02-4D95-40DAABBF63E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4C5E27-B86F-8766-9430-ADBD653E4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406309-DDB9-8B4B-CC89-65EB6D2077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7A6A8B-2653-002C-230A-A302DDB2F05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8" name="フッター プレースホルダー 7">
            <a:extLst>
              <a:ext uri="{FF2B5EF4-FFF2-40B4-BE49-F238E27FC236}">
                <a16:creationId xmlns:a16="http://schemas.microsoft.com/office/drawing/2014/main" id="{06D6E31B-6846-525C-B562-7AE6181FB5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BA1AD2-CF1D-BAD4-5AA9-BB7A317A5595}"/>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4019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B8ADC-B3B0-471A-8049-6988415386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33C8-6771-F72A-2AD7-AF816A4FE73A}"/>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4" name="フッター プレースホルダー 3">
            <a:extLst>
              <a:ext uri="{FF2B5EF4-FFF2-40B4-BE49-F238E27FC236}">
                <a16:creationId xmlns:a16="http://schemas.microsoft.com/office/drawing/2014/main" id="{44166A01-BEA0-DF00-1C18-812AA2B17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8E0EC-4F3C-D6BA-0174-63AE9833D97C}"/>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7597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FF34DA-2D2B-93A6-AC9A-C2467827CB8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3" name="フッター プレースホルダー 2">
            <a:extLst>
              <a:ext uri="{FF2B5EF4-FFF2-40B4-BE49-F238E27FC236}">
                <a16:creationId xmlns:a16="http://schemas.microsoft.com/office/drawing/2014/main" id="{F892A0B7-A108-391C-FC45-6A063D6E48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F6F09A-02BF-D14B-082A-0407F6673434}"/>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4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81B04-1E9C-51F5-3590-B68121B12A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A10EA-EEBF-591E-78A3-E6AE43924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4776CD-411D-B85E-96AE-788D3AD6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652257-7FBD-58D1-D382-8DDFC56782D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2CF9FB1-4EF0-2437-8129-33DE8DC78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AF99C-0FA1-BCDF-165B-422DE81625D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5330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DD6B8-34C1-409E-376A-2D709C8467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B70416-ABED-1AA6-9950-9541B3B8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23C2B-591C-EA7E-A7C9-19951273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716EFB-5E7D-B1EB-C6CB-9D298E2B49C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148EE06-9D3B-5E9F-875A-C07BC45BDA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D74AB-4EF5-E878-7235-869CB09F4FB7}"/>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7315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7791F4-66B2-CAD1-EBAB-C1BA2FB5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B60B03-9BF1-3679-5752-FBEB2030A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76FB3-2AAC-D9A4-8ED0-3EBB8F3F7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24480159-3B1D-AE82-6DEC-032D1E36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46F449-EECD-1727-8F13-F399CB138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681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AD083D6A-4217-A830-B4A7-1ED6414167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17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236C-0B81-CFB8-2300-D50FD2616C1F}"/>
            </a:ext>
          </a:extLst>
        </p:cNvPr>
        <p:cNvGrpSpPr/>
        <p:nvPr/>
      </p:nvGrpSpPr>
      <p:grpSpPr>
        <a:xfrm>
          <a:off x="0" y="0"/>
          <a:ext cx="0" cy="0"/>
          <a:chOff x="0" y="0"/>
          <a:chExt cx="0" cy="0"/>
        </a:xfrm>
      </p:grpSpPr>
      <p:pic>
        <p:nvPicPr>
          <p:cNvPr id="6" name="図 5" descr="グラフィカル ユーザー インターフェイス, テキスト&#10;&#10;AI 生成コンテンツは誤りを含む可能性があります。">
            <a:extLst>
              <a:ext uri="{FF2B5EF4-FFF2-40B4-BE49-F238E27FC236}">
                <a16:creationId xmlns:a16="http://schemas.microsoft.com/office/drawing/2014/main" id="{CB2D3432-6590-35C4-270A-A1006C17A28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696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75926-38F4-EEA9-B1E3-1260E059AE66}"/>
            </a:ext>
          </a:extLst>
        </p:cNvPr>
        <p:cNvGrpSpPr/>
        <p:nvPr/>
      </p:nvGrpSpPr>
      <p:grpSpPr>
        <a:xfrm>
          <a:off x="0" y="0"/>
          <a:ext cx="0" cy="0"/>
          <a:chOff x="0" y="0"/>
          <a:chExt cx="0" cy="0"/>
        </a:xfrm>
      </p:grpSpPr>
      <p:pic>
        <p:nvPicPr>
          <p:cNvPr id="8" name="図 7" descr="テキスト, 手紙&#10;&#10;AI 生成コンテンツは誤りを含む可能性があります。">
            <a:extLst>
              <a:ext uri="{FF2B5EF4-FFF2-40B4-BE49-F238E27FC236}">
                <a16:creationId xmlns:a16="http://schemas.microsoft.com/office/drawing/2014/main" id="{C512566E-B98D-28D0-75ED-0177085E18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474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C8F8-5606-5A57-4EC3-1F07C08BAA64}"/>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6AE5EA46-F05D-F97C-304F-5BB649F48A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483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8AFE-5A2B-9F9F-A93E-21B34EC360BB}"/>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181C4A98-B309-0DDE-79BB-96CBBF81742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15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2768-8676-80C4-A00E-CBE7990E7E1D}"/>
            </a:ext>
          </a:extLst>
        </p:cNvPr>
        <p:cNvGrpSpPr/>
        <p:nvPr/>
      </p:nvGrpSpPr>
      <p:grpSpPr>
        <a:xfrm>
          <a:off x="0" y="0"/>
          <a:ext cx="0" cy="0"/>
          <a:chOff x="0" y="0"/>
          <a:chExt cx="0" cy="0"/>
        </a:xfrm>
      </p:grpSpPr>
      <p:pic>
        <p:nvPicPr>
          <p:cNvPr id="3" name="図 2" descr="タイムライン&#10;&#10;AI 生成コンテンツは誤りを含む可能性があります。">
            <a:extLst>
              <a:ext uri="{FF2B5EF4-FFF2-40B4-BE49-F238E27FC236}">
                <a16:creationId xmlns:a16="http://schemas.microsoft.com/office/drawing/2014/main" id="{E919D107-4E5E-9908-D0AE-6287A119F8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055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0258-E338-9CD1-4EE5-5CE9D299AA05}"/>
            </a:ext>
          </a:extLst>
        </p:cNvPr>
        <p:cNvGrpSpPr/>
        <p:nvPr/>
      </p:nvGrpSpPr>
      <p:grpSpPr>
        <a:xfrm>
          <a:off x="0" y="0"/>
          <a:ext cx="0" cy="0"/>
          <a:chOff x="0" y="0"/>
          <a:chExt cx="0" cy="0"/>
        </a:xfrm>
      </p:grpSpPr>
      <p:pic>
        <p:nvPicPr>
          <p:cNvPr id="3" name="図 2" descr="グラフ&#10;&#10;AI 生成コンテンツは誤りを含む可能性があります。">
            <a:extLst>
              <a:ext uri="{FF2B5EF4-FFF2-40B4-BE49-F238E27FC236}">
                <a16:creationId xmlns:a16="http://schemas.microsoft.com/office/drawing/2014/main" id="{5501A10E-D3DB-5BF6-49F7-E4CF83DFA33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215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523A-6081-1B7C-0CE4-438779BDACC9}"/>
            </a:ext>
          </a:extLst>
        </p:cNvPr>
        <p:cNvGrpSpPr/>
        <p:nvPr/>
      </p:nvGrpSpPr>
      <p:grpSpPr>
        <a:xfrm>
          <a:off x="0" y="0"/>
          <a:ext cx="0" cy="0"/>
          <a:chOff x="0" y="0"/>
          <a:chExt cx="0" cy="0"/>
        </a:xfrm>
      </p:grpSpPr>
      <p:pic>
        <p:nvPicPr>
          <p:cNvPr id="3" name="図 2" descr="グラフ, ダイアグラム, 円グラフ&#10;&#10;AI 生成コンテンツは誤りを含む可能性があります。">
            <a:extLst>
              <a:ext uri="{FF2B5EF4-FFF2-40B4-BE49-F238E27FC236}">
                <a16:creationId xmlns:a16="http://schemas.microsoft.com/office/drawing/2014/main" id="{6462876E-4214-55C0-9163-02009F99634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433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19B75-D817-0089-BC81-B22EC7D67D52}"/>
            </a:ext>
          </a:extLst>
        </p:cNvPr>
        <p:cNvGrpSpPr/>
        <p:nvPr/>
      </p:nvGrpSpPr>
      <p:grpSpPr>
        <a:xfrm>
          <a:off x="0" y="0"/>
          <a:ext cx="0" cy="0"/>
          <a:chOff x="0" y="0"/>
          <a:chExt cx="0" cy="0"/>
        </a:xfrm>
      </p:grpSpPr>
      <p:pic>
        <p:nvPicPr>
          <p:cNvPr id="3" name="図 2" descr="ダイアグラム&#10;&#10;AI 生成コンテンツは誤りを含む可能性があります。">
            <a:extLst>
              <a:ext uri="{FF2B5EF4-FFF2-40B4-BE49-F238E27FC236}">
                <a16:creationId xmlns:a16="http://schemas.microsoft.com/office/drawing/2014/main" id="{6A2B0A51-9C2B-8C3B-47EB-AE4769B0A5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766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01AA-3C8D-80A8-8BDE-D8E5F11F2D4E}"/>
            </a:ext>
          </a:extLst>
        </p:cNvPr>
        <p:cNvGrpSpPr/>
        <p:nvPr/>
      </p:nvGrpSpPr>
      <p:grpSpPr>
        <a:xfrm>
          <a:off x="0" y="0"/>
          <a:ext cx="0" cy="0"/>
          <a:chOff x="0" y="0"/>
          <a:chExt cx="0" cy="0"/>
        </a:xfrm>
      </p:grpSpPr>
      <p:pic>
        <p:nvPicPr>
          <p:cNvPr id="3" name="図 2" descr="カレンダー&#10;&#10;AI 生成コンテンツは誤りを含む可能性があります。">
            <a:extLst>
              <a:ext uri="{FF2B5EF4-FFF2-40B4-BE49-F238E27FC236}">
                <a16:creationId xmlns:a16="http://schemas.microsoft.com/office/drawing/2014/main" id="{D40CC1EB-BBBA-7C0E-70D9-846F02505EA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40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5A65-7D2F-DAFA-C7D8-04FE110FA3A1}"/>
            </a:ext>
          </a:extLst>
        </p:cNvPr>
        <p:cNvGrpSpPr/>
        <p:nvPr/>
      </p:nvGrpSpPr>
      <p:grpSpPr>
        <a:xfrm>
          <a:off x="0" y="0"/>
          <a:ext cx="0" cy="0"/>
          <a:chOff x="0" y="0"/>
          <a:chExt cx="0" cy="0"/>
        </a:xfrm>
      </p:grpSpPr>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61429BF7-0068-C9BE-60AF-0D081741985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87812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838</Words>
  <Application>Microsoft Office PowerPoint</Application>
  <PresentationFormat>ワイド画面</PresentationFormat>
  <Paragraphs>40</Paragraphs>
  <Slides>11</Slides>
  <Notes>11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篤 斉藤</dc:creator>
  <cp:lastModifiedBy>志織 平野</cp:lastModifiedBy>
  <cp:revision>38</cp:revision>
  <dcterms:created xsi:type="dcterms:W3CDTF">2025-07-03T03:22:59Z</dcterms:created>
  <dcterms:modified xsi:type="dcterms:W3CDTF">2025-12-22T07:17:49Z</dcterms:modified>
</cp:coreProperties>
</file>