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4" r:id="rId3"/>
  </p:sldIdLst>
  <p:sldSz cx="6858000" cy="9906000" type="A4"/>
  <p:notesSz cx="7104063" cy="10234613"/>
  <p:defaultTextStyle>
    <a:defPPr rtl="0">
      <a:defRPr lang="vi-VN"/>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615D"/>
    <a:srgbClr val="0070C0"/>
    <a:srgbClr val="F250EA"/>
    <a:srgbClr val="CC3399"/>
    <a:srgbClr val="FFCCFF"/>
    <a:srgbClr val="FFDDFF"/>
    <a:srgbClr val="FF8885"/>
    <a:srgbClr val="FFEB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p:cViewPr varScale="1">
        <p:scale>
          <a:sx n="75" d="100"/>
          <a:sy n="75" d="100"/>
        </p:scale>
        <p:origin x="2088" y="7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206" cy="513284"/>
          </a:xfrm>
          <a:prstGeom prst="rect">
            <a:avLst/>
          </a:prstGeom>
        </p:spPr>
        <p:txBody>
          <a:bodyPr vert="horz" lIns="94668" tIns="47334" rIns="94668" bIns="47334"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4024201" y="0"/>
            <a:ext cx="3078206" cy="513284"/>
          </a:xfrm>
          <a:prstGeom prst="rect">
            <a:avLst/>
          </a:prstGeom>
        </p:spPr>
        <p:txBody>
          <a:bodyPr vert="horz" lIns="94668" tIns="47334" rIns="94668" bIns="47334" rtlCol="0"/>
          <a:lstStyle>
            <a:lvl1pPr algn="r">
              <a:defRPr sz="1200"/>
            </a:lvl1pPr>
          </a:lstStyle>
          <a:p>
            <a:pPr rtl="0"/>
            <a:fld id="{8EEEC0BC-2567-4987-AC40-4B43C8071DF9}" type="datetimeFigureOut">
              <a:rPr kumimoji="1" lang="ja-JP" altLang="en-US" smtClean="0"/>
              <a:t>2024/4/10</a:t>
            </a:fld>
            <a:endParaRPr kumimoji="1" lang="ja-JP" altLang="en-US"/>
          </a:p>
        </p:txBody>
      </p:sp>
      <p:sp>
        <p:nvSpPr>
          <p:cNvPr id="4" name="スライド イメージ プレースホルダー 3"/>
          <p:cNvSpPr>
            <a:spLocks noGrp="1" noRot="1" noChangeAspect="1"/>
          </p:cNvSpPr>
          <p:nvPr>
            <p:ph type="sldImg" idx="2"/>
          </p:nvPr>
        </p:nvSpPr>
        <p:spPr>
          <a:xfrm>
            <a:off x="2355850" y="1279525"/>
            <a:ext cx="2392363" cy="3454400"/>
          </a:xfrm>
          <a:prstGeom prst="rect">
            <a:avLst/>
          </a:prstGeom>
          <a:noFill/>
          <a:ln w="12700">
            <a:solidFill>
              <a:prstClr val="black"/>
            </a:solidFill>
          </a:ln>
        </p:spPr>
        <p:txBody>
          <a:bodyPr vert="horz" lIns="94668" tIns="47334" rIns="94668" bIns="47334" rtlCol="0" anchor="ctr"/>
          <a:lstStyle/>
          <a:p>
            <a:pPr rtl="0"/>
            <a:endParaRPr lang="ja-JP" altLang="en-US"/>
          </a:p>
        </p:txBody>
      </p:sp>
      <p:sp>
        <p:nvSpPr>
          <p:cNvPr id="5" name="ノート プレースホルダー 4"/>
          <p:cNvSpPr>
            <a:spLocks noGrp="1"/>
          </p:cNvSpPr>
          <p:nvPr>
            <p:ph type="body" sz="quarter" idx="3"/>
          </p:nvPr>
        </p:nvSpPr>
        <p:spPr>
          <a:xfrm>
            <a:off x="710739" y="4925235"/>
            <a:ext cx="5682588" cy="4029439"/>
          </a:xfrm>
          <a:prstGeom prst="rect">
            <a:avLst/>
          </a:prstGeom>
        </p:spPr>
        <p:txBody>
          <a:bodyPr vert="horz" lIns="94668" tIns="47334" rIns="94668" bIns="47334"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6" name="フッター プレースホルダー 5"/>
          <p:cNvSpPr>
            <a:spLocks noGrp="1"/>
          </p:cNvSpPr>
          <p:nvPr>
            <p:ph type="ftr" sz="quarter" idx="4"/>
          </p:nvPr>
        </p:nvSpPr>
        <p:spPr>
          <a:xfrm>
            <a:off x="1" y="9721330"/>
            <a:ext cx="3078206" cy="513284"/>
          </a:xfrm>
          <a:prstGeom prst="rect">
            <a:avLst/>
          </a:prstGeom>
        </p:spPr>
        <p:txBody>
          <a:bodyPr vert="horz" lIns="94668" tIns="47334" rIns="94668" bIns="47334"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4024201" y="9721330"/>
            <a:ext cx="3078206" cy="513284"/>
          </a:xfrm>
          <a:prstGeom prst="rect">
            <a:avLst/>
          </a:prstGeom>
        </p:spPr>
        <p:txBody>
          <a:bodyPr vert="horz" lIns="94668" tIns="47334" rIns="94668" bIns="47334" rtlCol="0" anchor="b"/>
          <a:lstStyle>
            <a:lvl1pPr algn="r">
              <a:defRPr sz="1200"/>
            </a:lvl1pPr>
          </a:lstStyle>
          <a:p>
            <a:pPr rtl="0"/>
            <a:fld id="{052D60FB-A16D-4B21-8B9B-848901403477}" type="slidenum">
              <a:rPr kumimoji="1" lang="ja-JP" altLang="en-US" smtClean="0"/>
              <a:t>‹#›</a:t>
            </a:fld>
            <a:endParaRPr kumimoji="1" lang="ja-JP" altLang="en-US"/>
          </a:p>
        </p:txBody>
      </p:sp>
    </p:spTree>
    <p:extLst>
      <p:ext uri="{BB962C8B-B14F-4D97-AF65-F5344CB8AC3E}">
        <p14:creationId xmlns:p14="http://schemas.microsoft.com/office/powerpoint/2010/main" val="14238086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rtlCol="0"/>
          <a:lstStyle/>
          <a:p>
            <a:pPr rtl="0"/>
            <a:r>
              <a:rPr lang="vi"/>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342898" indent="0" algn="ctr">
              <a:buNone/>
              <a:defRPr>
                <a:solidFill>
                  <a:schemeClr val="tx1">
                    <a:tint val="75000"/>
                  </a:schemeClr>
                </a:solidFill>
              </a:defRPr>
            </a:lvl2pPr>
            <a:lvl3pPr marL="685796" indent="0" algn="ctr">
              <a:buNone/>
              <a:defRPr>
                <a:solidFill>
                  <a:schemeClr val="tx1">
                    <a:tint val="75000"/>
                  </a:schemeClr>
                </a:solidFill>
              </a:defRPr>
            </a:lvl3pPr>
            <a:lvl4pPr marL="1028694" indent="0" algn="ctr">
              <a:buNone/>
              <a:defRPr>
                <a:solidFill>
                  <a:schemeClr val="tx1">
                    <a:tint val="75000"/>
                  </a:schemeClr>
                </a:solidFill>
              </a:defRPr>
            </a:lvl4pPr>
            <a:lvl5pPr marL="1371592" indent="0" algn="ctr">
              <a:buNone/>
              <a:defRPr>
                <a:solidFill>
                  <a:schemeClr val="tx1">
                    <a:tint val="75000"/>
                  </a:schemeClr>
                </a:solidFill>
              </a:defRPr>
            </a:lvl5pPr>
            <a:lvl6pPr marL="1714490" indent="0" algn="ctr">
              <a:buNone/>
              <a:defRPr>
                <a:solidFill>
                  <a:schemeClr val="tx1">
                    <a:tint val="75000"/>
                  </a:schemeClr>
                </a:solidFill>
              </a:defRPr>
            </a:lvl6pPr>
            <a:lvl7pPr marL="2057388" indent="0" algn="ctr">
              <a:buNone/>
              <a:defRPr>
                <a:solidFill>
                  <a:schemeClr val="tx1">
                    <a:tint val="75000"/>
                  </a:schemeClr>
                </a:solidFill>
              </a:defRPr>
            </a:lvl7pPr>
            <a:lvl8pPr marL="2400286" indent="0" algn="ctr">
              <a:buNone/>
              <a:defRPr>
                <a:solidFill>
                  <a:schemeClr val="tx1">
                    <a:tint val="75000"/>
                  </a:schemeClr>
                </a:solidFill>
              </a:defRPr>
            </a:lvl8pPr>
            <a:lvl9pPr marL="2743185" indent="0" algn="ctr">
              <a:buNone/>
              <a:defRPr>
                <a:solidFill>
                  <a:schemeClr val="tx1">
                    <a:tint val="75000"/>
                  </a:schemeClr>
                </a:solidFill>
              </a:defRPr>
            </a:lvl9pPr>
          </a:lstStyle>
          <a:p>
            <a:pPr rtl="0"/>
            <a:r>
              <a:rPr lang="vi"/>
              <a:t>マスター サブタイトルの書式設定</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rtlCol="0"/>
          <a:lstStyle/>
          <a:p>
            <a:pPr rtl="0"/>
            <a:r>
              <a:rPr lang="vi"/>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idx="1"/>
          </p:nvPr>
        </p:nvSpPr>
        <p:spPr/>
        <p:txBody>
          <a:bodyPr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rtlCol="0" anchor="t"/>
          <a:lstStyle>
            <a:lvl1pPr algn="l">
              <a:defRPr sz="3000" b="1" cap="all"/>
            </a:lvl1pPr>
          </a:lstStyle>
          <a:p>
            <a:pPr rtl="0"/>
            <a:r>
              <a:rPr lang="vi"/>
              <a:t>マスター タイトルの書式設定</a:t>
            </a:r>
          </a:p>
        </p:txBody>
      </p:sp>
      <p:sp>
        <p:nvSpPr>
          <p:cNvPr id="3" name="テキスト プレースホルダー 2"/>
          <p:cNvSpPr>
            <a:spLocks noGrp="1"/>
          </p:cNvSpPr>
          <p:nvPr>
            <p:ph type="body" idx="1"/>
          </p:nvPr>
        </p:nvSpPr>
        <p:spPr>
          <a:xfrm>
            <a:off x="541735" y="4198588"/>
            <a:ext cx="5829300" cy="2166936"/>
          </a:xfrm>
        </p:spPr>
        <p:txBody>
          <a:bodyPr rtlCol="0" anchor="b"/>
          <a:lstStyle>
            <a:lvl1pPr marL="0" indent="0">
              <a:buNone/>
              <a:defRPr sz="1500">
                <a:solidFill>
                  <a:schemeClr val="tx1">
                    <a:tint val="75000"/>
                  </a:schemeClr>
                </a:solidFill>
              </a:defRPr>
            </a:lvl1pPr>
            <a:lvl2pPr marL="342898" indent="0">
              <a:buNone/>
              <a:defRPr sz="1350">
                <a:solidFill>
                  <a:schemeClr val="tx1">
                    <a:tint val="75000"/>
                  </a:schemeClr>
                </a:solidFill>
              </a:defRPr>
            </a:lvl2pPr>
            <a:lvl3pPr marL="685796" indent="0">
              <a:buNone/>
              <a:defRPr sz="1200">
                <a:solidFill>
                  <a:schemeClr val="tx1">
                    <a:tint val="75000"/>
                  </a:schemeClr>
                </a:solidFill>
              </a:defRPr>
            </a:lvl3pPr>
            <a:lvl4pPr marL="1028694" indent="0">
              <a:buNone/>
              <a:defRPr sz="1050">
                <a:solidFill>
                  <a:schemeClr val="tx1">
                    <a:tint val="75000"/>
                  </a:schemeClr>
                </a:solidFill>
              </a:defRPr>
            </a:lvl4pPr>
            <a:lvl5pPr marL="1371592" indent="0">
              <a:buNone/>
              <a:defRPr sz="1050">
                <a:solidFill>
                  <a:schemeClr val="tx1">
                    <a:tint val="75000"/>
                  </a:schemeClr>
                </a:solidFill>
              </a:defRPr>
            </a:lvl5pPr>
            <a:lvl6pPr marL="1714490" indent="0">
              <a:buNone/>
              <a:defRPr sz="1050">
                <a:solidFill>
                  <a:schemeClr val="tx1">
                    <a:tint val="75000"/>
                  </a:schemeClr>
                </a:solidFill>
              </a:defRPr>
            </a:lvl6pPr>
            <a:lvl7pPr marL="2057388" indent="0">
              <a:buNone/>
              <a:defRPr sz="1050">
                <a:solidFill>
                  <a:schemeClr val="tx1">
                    <a:tint val="75000"/>
                  </a:schemeClr>
                </a:solidFill>
              </a:defRPr>
            </a:lvl7pPr>
            <a:lvl8pPr marL="2400286" indent="0">
              <a:buNone/>
              <a:defRPr sz="1050">
                <a:solidFill>
                  <a:schemeClr val="tx1">
                    <a:tint val="75000"/>
                  </a:schemeClr>
                </a:solidFill>
              </a:defRPr>
            </a:lvl8pPr>
            <a:lvl9pPr marL="2743185" indent="0">
              <a:buNone/>
              <a:defRPr sz="1050">
                <a:solidFill>
                  <a:schemeClr val="tx1">
                    <a:tint val="75000"/>
                  </a:schemeClr>
                </a:solidFill>
              </a:defRPr>
            </a:lvl9pPr>
          </a:lstStyle>
          <a:p>
            <a:pPr lvl="0" rtl="0"/>
            <a:r>
              <a:rPr lang="vi"/>
              <a:t>マスター テキストの書式設定</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sz="half" idx="1"/>
          </p:nvPr>
        </p:nvSpPr>
        <p:spPr>
          <a:xfrm>
            <a:off x="342900" y="2311403"/>
            <a:ext cx="3028950" cy="6537502"/>
          </a:xfrm>
        </p:spPr>
        <p:txBody>
          <a:bodyPr rtlCol="0"/>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コンテンツ プレースホルダー 3"/>
          <p:cNvSpPr>
            <a:spLocks noGrp="1"/>
          </p:cNvSpPr>
          <p:nvPr>
            <p:ph sz="half" idx="2"/>
          </p:nvPr>
        </p:nvSpPr>
        <p:spPr>
          <a:xfrm>
            <a:off x="3486150" y="2311403"/>
            <a:ext cx="3028950" cy="6537502"/>
          </a:xfrm>
        </p:spPr>
        <p:txBody>
          <a:bodyPr rtlCol="0"/>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vi"/>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rtlCol="0"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rtl="0"/>
            <a:r>
              <a:rPr lang="vi"/>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テキスト プレースホルダー 4"/>
          <p:cNvSpPr>
            <a:spLocks noGrp="1"/>
          </p:cNvSpPr>
          <p:nvPr>
            <p:ph type="body" sz="quarter" idx="3"/>
          </p:nvPr>
        </p:nvSpPr>
        <p:spPr>
          <a:xfrm>
            <a:off x="3483772" y="2217386"/>
            <a:ext cx="3031331" cy="924101"/>
          </a:xfrm>
        </p:spPr>
        <p:txBody>
          <a:bodyPr rtlCol="0"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rtl="0"/>
            <a:r>
              <a:rPr lang="vi"/>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rtlCol="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7" name="日付プレースホルダー 6"/>
          <p:cNvSpPr>
            <a:spLocks noGrp="1"/>
          </p:cNvSpPr>
          <p:nvPr>
            <p:ph type="dt" sz="half" idx="10"/>
          </p:nvPr>
        </p:nvSpPr>
        <p:spPr/>
        <p:txBody>
          <a:bodyPr rtlCol="0"/>
          <a:lstStyle/>
          <a:p>
            <a:pPr rtl="0"/>
            <a:r>
              <a:rPr kumimoji="1" lang="ja-JP" altLang="en-US"/>
              <a:t>2023/3/6</a:t>
            </a:r>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日付プレースホルダー 2"/>
          <p:cNvSpPr>
            <a:spLocks noGrp="1"/>
          </p:cNvSpPr>
          <p:nvPr>
            <p:ph type="dt" sz="half" idx="10"/>
          </p:nvPr>
        </p:nvSpPr>
        <p:spPr/>
        <p:txBody>
          <a:bodyPr rtlCol="0"/>
          <a:lstStyle/>
          <a:p>
            <a:pPr rtl="0"/>
            <a:r>
              <a:rPr kumimoji="1" lang="ja-JP" altLang="en-US"/>
              <a:t>2023/3/6</a:t>
            </a:r>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r>
              <a:rPr kumimoji="1" lang="ja-JP" altLang="en-US"/>
              <a:t>2023/3/6</a:t>
            </a:r>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rtlCol="0" anchor="b"/>
          <a:lstStyle>
            <a:lvl1pPr algn="l">
              <a:defRPr sz="1500" b="1"/>
            </a:lvl1pPr>
          </a:lstStyle>
          <a:p>
            <a:pPr rtl="0"/>
            <a:r>
              <a:rPr lang="vi"/>
              <a:t>マスター タイトルの書式設定</a:t>
            </a:r>
          </a:p>
        </p:txBody>
      </p:sp>
      <p:sp>
        <p:nvSpPr>
          <p:cNvPr id="3" name="コンテンツ プレースホルダー 2"/>
          <p:cNvSpPr>
            <a:spLocks noGrp="1"/>
          </p:cNvSpPr>
          <p:nvPr>
            <p:ph idx="1"/>
          </p:nvPr>
        </p:nvSpPr>
        <p:spPr>
          <a:xfrm>
            <a:off x="2681290" y="394408"/>
            <a:ext cx="3833813" cy="8454497"/>
          </a:xfrm>
        </p:spPr>
        <p:txBody>
          <a:bodyPr rtlCol="0"/>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テキスト プレースホルダー 3"/>
          <p:cNvSpPr>
            <a:spLocks noGrp="1"/>
          </p:cNvSpPr>
          <p:nvPr>
            <p:ph type="body" sz="half" idx="2"/>
          </p:nvPr>
        </p:nvSpPr>
        <p:spPr>
          <a:xfrm>
            <a:off x="342903" y="2072923"/>
            <a:ext cx="2256235" cy="6775980"/>
          </a:xfrm>
        </p:spPr>
        <p:txBody>
          <a:bodyPr rtlCol="0"/>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rtlCol="0" anchor="b"/>
          <a:lstStyle>
            <a:lvl1pPr algn="l">
              <a:defRPr sz="1500" b="1"/>
            </a:lvl1pPr>
          </a:lstStyle>
          <a:p>
            <a:pPr rtl="0"/>
            <a:r>
              <a:rPr lang="vi"/>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2400"/>
            </a:lvl1pPr>
            <a:lvl2pPr marL="342898" indent="0">
              <a:buNone/>
              <a:defRPr sz="2100"/>
            </a:lvl2pPr>
            <a:lvl3pPr marL="685796" indent="0">
              <a:buNone/>
              <a:defRPr sz="1800"/>
            </a:lvl3pPr>
            <a:lvl4pPr marL="1028694" indent="0">
              <a:buNone/>
              <a:defRPr sz="1500"/>
            </a:lvl4pPr>
            <a:lvl5pPr marL="1371592" indent="0">
              <a:buNone/>
              <a:defRPr sz="1500"/>
            </a:lvl5pPr>
            <a:lvl6pPr marL="1714490" indent="0">
              <a:buNone/>
              <a:defRPr sz="1500"/>
            </a:lvl6pPr>
            <a:lvl7pPr marL="2057388" indent="0">
              <a:buNone/>
              <a:defRPr sz="1500"/>
            </a:lvl7pPr>
            <a:lvl8pPr marL="2400286" indent="0">
              <a:buNone/>
              <a:defRPr sz="1500"/>
            </a:lvl8pPr>
            <a:lvl9pPr marL="2743185" indent="0">
              <a:buNone/>
              <a:defRPr sz="1500"/>
            </a:lvl9pPr>
          </a:lstStyle>
          <a:p>
            <a:pPr rtl="0"/>
            <a:r>
              <a:rPr lang="vi"/>
              <a:t>図を追加</a:t>
            </a:r>
          </a:p>
        </p:txBody>
      </p:sp>
      <p:sp>
        <p:nvSpPr>
          <p:cNvPr id="4" name="テキスト プレースホルダー 3"/>
          <p:cNvSpPr>
            <a:spLocks noGrp="1"/>
          </p:cNvSpPr>
          <p:nvPr>
            <p:ph type="body" sz="half" idx="2"/>
          </p:nvPr>
        </p:nvSpPr>
        <p:spPr>
          <a:xfrm>
            <a:off x="1344216" y="7752824"/>
            <a:ext cx="4114800" cy="1162578"/>
          </a:xfrm>
        </p:spPr>
        <p:txBody>
          <a:bodyPr rtlCol="0"/>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vi"/>
              <a:t>マスター タイトルの書式設定</a:t>
            </a:r>
          </a:p>
        </p:txBody>
      </p:sp>
      <p:sp>
        <p:nvSpPr>
          <p:cNvPr id="3" name="テキスト プレースホルダー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kumimoji="1" lang="ja-JP" altLang="en-US"/>
              <a:t>2023/3/6</a:t>
            </a:r>
          </a:p>
        </p:txBody>
      </p:sp>
      <p:sp>
        <p:nvSpPr>
          <p:cNvPr id="5" name="フッター プレースホルダー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900">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85796" rtl="0" eaLnBrk="1" latinLnBrk="0" hangingPunct="1">
        <a:spcBef>
          <a:spcPct val="0"/>
        </a:spcBef>
        <a:buNone/>
        <a:defRPr kumimoji="1" sz="3300" kern="1200">
          <a:solidFill>
            <a:schemeClr val="tx1"/>
          </a:solidFill>
          <a:latin typeface="+mj-lt"/>
          <a:ea typeface="+mj-ea"/>
          <a:cs typeface="+mj-cs"/>
        </a:defRPr>
      </a:lvl1pPr>
    </p:titleStyle>
    <p:bodyStyle>
      <a:lvl1pPr marL="257174" indent="-257174" algn="l" defTabSz="685796"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0" indent="-214312" algn="l" defTabSz="685796"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45" indent="-171449" algn="l" defTabSz="685796"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4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41"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39"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37"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35"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3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796" rtl="0" eaLnBrk="1" latinLnBrk="0" hangingPunct="1">
        <a:defRPr kumimoji="1" sz="1350" kern="1200">
          <a:solidFill>
            <a:schemeClr val="tx1"/>
          </a:solidFill>
          <a:latin typeface="+mn-lt"/>
          <a:ea typeface="+mn-ea"/>
          <a:cs typeface="+mn-cs"/>
        </a:defRPr>
      </a:lvl1pPr>
      <a:lvl2pPr marL="342898" algn="l" defTabSz="685796" rtl="0" eaLnBrk="1" latinLnBrk="0" hangingPunct="1">
        <a:defRPr kumimoji="1" sz="1350" kern="1200">
          <a:solidFill>
            <a:schemeClr val="tx1"/>
          </a:solidFill>
          <a:latin typeface="+mn-lt"/>
          <a:ea typeface="+mn-ea"/>
          <a:cs typeface="+mn-cs"/>
        </a:defRPr>
      </a:lvl2pPr>
      <a:lvl3pPr marL="685796" algn="l" defTabSz="685796" rtl="0" eaLnBrk="1" latinLnBrk="0" hangingPunct="1">
        <a:defRPr kumimoji="1" sz="1350" kern="1200">
          <a:solidFill>
            <a:schemeClr val="tx1"/>
          </a:solidFill>
          <a:latin typeface="+mn-lt"/>
          <a:ea typeface="+mn-ea"/>
          <a:cs typeface="+mn-cs"/>
        </a:defRPr>
      </a:lvl3pPr>
      <a:lvl4pPr marL="1028694" algn="l" defTabSz="685796" rtl="0" eaLnBrk="1" latinLnBrk="0" hangingPunct="1">
        <a:defRPr kumimoji="1" sz="1350" kern="1200">
          <a:solidFill>
            <a:schemeClr val="tx1"/>
          </a:solidFill>
          <a:latin typeface="+mn-lt"/>
          <a:ea typeface="+mn-ea"/>
          <a:cs typeface="+mn-cs"/>
        </a:defRPr>
      </a:lvl4pPr>
      <a:lvl5pPr marL="1371592" algn="l" defTabSz="685796" rtl="0" eaLnBrk="1" latinLnBrk="0" hangingPunct="1">
        <a:defRPr kumimoji="1" sz="1350" kern="1200">
          <a:solidFill>
            <a:schemeClr val="tx1"/>
          </a:solidFill>
          <a:latin typeface="+mn-lt"/>
          <a:ea typeface="+mn-ea"/>
          <a:cs typeface="+mn-cs"/>
        </a:defRPr>
      </a:lvl5pPr>
      <a:lvl6pPr marL="1714490" algn="l" defTabSz="685796" rtl="0" eaLnBrk="1" latinLnBrk="0" hangingPunct="1">
        <a:defRPr kumimoji="1" sz="1350" kern="1200">
          <a:solidFill>
            <a:schemeClr val="tx1"/>
          </a:solidFill>
          <a:latin typeface="+mn-lt"/>
          <a:ea typeface="+mn-ea"/>
          <a:cs typeface="+mn-cs"/>
        </a:defRPr>
      </a:lvl6pPr>
      <a:lvl7pPr marL="2057388" algn="l" defTabSz="685796" rtl="0" eaLnBrk="1" latinLnBrk="0" hangingPunct="1">
        <a:defRPr kumimoji="1" sz="1350" kern="1200">
          <a:solidFill>
            <a:schemeClr val="tx1"/>
          </a:solidFill>
          <a:latin typeface="+mn-lt"/>
          <a:ea typeface="+mn-ea"/>
          <a:cs typeface="+mn-cs"/>
        </a:defRPr>
      </a:lvl7pPr>
      <a:lvl8pPr marL="2400286" algn="l" defTabSz="685796" rtl="0" eaLnBrk="1" latinLnBrk="0" hangingPunct="1">
        <a:defRPr kumimoji="1" sz="1350" kern="1200">
          <a:solidFill>
            <a:schemeClr val="tx1"/>
          </a:solidFill>
          <a:latin typeface="+mn-lt"/>
          <a:ea typeface="+mn-ea"/>
          <a:cs typeface="+mn-cs"/>
        </a:defRPr>
      </a:lvl8pPr>
      <a:lvl9pPr marL="2743185" algn="l" defTabSz="685796"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93D2A539-8B21-46CB-85F4-67268BBEF715}"/>
              </a:ext>
            </a:extLst>
          </p:cNvPr>
          <p:cNvGrpSpPr/>
          <p:nvPr/>
        </p:nvGrpSpPr>
        <p:grpSpPr>
          <a:xfrm>
            <a:off x="93295" y="-87560"/>
            <a:ext cx="6671410" cy="1887696"/>
            <a:chOff x="197798" y="159328"/>
            <a:chExt cx="6164586" cy="1381537"/>
          </a:xfrm>
        </p:grpSpPr>
        <p:sp>
          <p:nvSpPr>
            <p:cNvPr id="5" name="テキスト ボックス 4">
              <a:extLst>
                <a:ext uri="{FF2B5EF4-FFF2-40B4-BE49-F238E27FC236}">
                  <a16:creationId xmlns:a16="http://schemas.microsoft.com/office/drawing/2014/main" id="{6F16A5E8-B8F9-4246-8848-341149F0D702}"/>
                </a:ext>
              </a:extLst>
            </p:cNvPr>
            <p:cNvSpPr txBox="1"/>
            <p:nvPr/>
          </p:nvSpPr>
          <p:spPr>
            <a:xfrm>
              <a:off x="197798" y="159328"/>
              <a:ext cx="6164586" cy="1381537"/>
            </a:xfrm>
            <a:prstGeom prst="rect">
              <a:avLst/>
            </a:prstGeom>
            <a:noFill/>
          </p:spPr>
          <p:txBody>
            <a:bodyPr wrap="square" rtlCol="0">
              <a:spAutoFit/>
            </a:bodyPr>
            <a:lstStyle/>
            <a:p>
              <a:pPr algn="ctr" rtl="0">
                <a:lnSpc>
                  <a:spcPts val="1000"/>
                </a:lnSpc>
              </a:pPr>
              <a:endParaRPr kumimoji="1" lang="en-US" altLang="ja-JP" sz="14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1050" dirty="0">
                  <a:latin typeface="Times New Roman" panose="02020603050405020304" pitchFamily="18" charset="0"/>
                  <a:ea typeface="ＭＳ Ｐゴシック" panose="020B0600070205080204" pitchFamily="50" charset="-128"/>
                  <a:cs typeface="Times New Roman" panose="02020603050405020304" pitchFamily="18" charset="0"/>
                </a:rPr>
                <a:t>母性健康管理指導事項連絡カード</a:t>
              </a:r>
            </a:p>
            <a:p>
              <a:pPr algn="ctr" rtl="0">
                <a:lnSpc>
                  <a:spcPts val="1000"/>
                </a:lnSpc>
              </a:pPr>
              <a:r>
                <a:rPr lang="vi" sz="1050" b="0" i="0" dirty="0">
                  <a:solidFill>
                    <a:srgbClr val="000000"/>
                  </a:solidFill>
                  <a:effectLst/>
                  <a:latin typeface="Times New Roman" panose="02020603050405020304" pitchFamily="18" charset="0"/>
                  <a:cs typeface="Times New Roman" panose="02020603050405020304" pitchFamily="18" charset="0"/>
                </a:rPr>
                <a:t>　　　　　　　　　　　　</a:t>
              </a:r>
              <a:r>
                <a:rPr lang="en-US" sz="1050" b="0" i="0" dirty="0">
                  <a:solidFill>
                    <a:srgbClr val="000000"/>
                  </a:solidFill>
                  <a:effectLst/>
                  <a:latin typeface="Times New Roman" panose="02020603050405020304" pitchFamily="18" charset="0"/>
                  <a:cs typeface="Times New Roman" panose="02020603050405020304" pitchFamily="18" charset="0"/>
                </a:rPr>
                <a:t>          </a:t>
              </a:r>
              <a:r>
                <a:rPr lang="vi" sz="1050" b="0" i="0" dirty="0">
                  <a:solidFill>
                    <a:srgbClr val="000000"/>
                  </a:solidFill>
                  <a:effectLst/>
                  <a:latin typeface="Times New Roman" panose="02020603050405020304" pitchFamily="18" charset="0"/>
                  <a:cs typeface="Times New Roman" panose="02020603050405020304" pitchFamily="18" charset="0"/>
                </a:rPr>
                <a:t>Phiếu hướng dẫn và quản lý sức khỏe bà mẹ　　　　　　</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年　　　月　　　日　　　 </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事業主　殿　　　　　　　　　　　　　　　　　　　　　　　　　　　　　　　　　　　　　　　　　　　　　　　　　　　　　　　　　　　　　　　　　　　　　　　　　</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Kính gửi người sử dụng lao động,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医療機関等名</a:t>
              </a:r>
              <a:r>
                <a:rPr lang="vi" sz="800" u="dash"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u="dash"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u="dash"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9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cs typeface="Times New Roman" panose="02020603050405020304" pitchFamily="18" charset="0"/>
                </a:rPr>
                <a:t>　　　　　</a:t>
              </a:r>
              <a:r>
                <a:rPr lang="vi" sz="800" dirty="0">
                  <a:latin typeface="Times New Roman" panose="02020603050405020304" pitchFamily="18" charset="0"/>
                  <a:cs typeface="Times New Roman" panose="02020603050405020304" pitchFamily="18" charset="0"/>
                </a:rPr>
                <a:t>Tên cơ sở y tế</a:t>
              </a:r>
              <a:r>
                <a:rPr lang="vi" sz="800" u="dash" dirty="0">
                  <a:latin typeface="Times New Roman" panose="02020603050405020304" pitchFamily="18" charset="0"/>
                  <a:cs typeface="Times New Roman" panose="02020603050405020304" pitchFamily="18" charset="0"/>
                </a:rPr>
                <a:t>　</a:t>
              </a:r>
              <a:endParaRPr lang="en-US" altLang="ja-JP" sz="900" u="dash"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800" spc="270" dirty="0">
                  <a:latin typeface="Times New Roman" panose="02020603050405020304" pitchFamily="18" charset="0"/>
                  <a:ea typeface="ＭＳ Ｐゴシック" panose="020B0600070205080204" pitchFamily="50" charset="-128"/>
                  <a:cs typeface="Times New Roman" panose="02020603050405020304" pitchFamily="18" charset="0"/>
                </a:rPr>
                <a:t>医師等氏名</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Tên bác sĩ, v.v...</a:t>
              </a:r>
              <a:endParaRPr kumimoji="1"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endParaRPr kumimoji="1" lang="ja-JP" altLang="en-US" sz="11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下記の１の者は、健康診査及び保健指導の結果、下記２～４の措置を講ずることが必要であると認めます。</a:t>
              </a: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Tôi xác nhận rằng bệnh nhân với thông  tin cá nhân được mô tả bên dưới (1) cần thực hiện các biện pháp được nêu trong (2-4) sau đây theo kết quả kiểm tra sức khỏe và hướng dẫn sức khỏe.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記</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Nội dung</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1．氏名　等 Họ tên, v.v...</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cxnSp>
          <p:nvCxnSpPr>
            <p:cNvPr id="9" name="直線コネクタ 8">
              <a:extLst>
                <a:ext uri="{FF2B5EF4-FFF2-40B4-BE49-F238E27FC236}">
                  <a16:creationId xmlns:a16="http://schemas.microsoft.com/office/drawing/2014/main" id="{C31DB453-E650-4528-B539-2CA2BD885436}"/>
                </a:ext>
              </a:extLst>
            </p:cNvPr>
            <p:cNvCxnSpPr/>
            <p:nvPr/>
          </p:nvCxnSpPr>
          <p:spPr>
            <a:xfrm>
              <a:off x="4145126" y="719222"/>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244D7E08-B719-4270-9C0A-F33D10647167}"/>
                </a:ext>
              </a:extLst>
            </p:cNvPr>
            <p:cNvCxnSpPr/>
            <p:nvPr/>
          </p:nvCxnSpPr>
          <p:spPr>
            <a:xfrm>
              <a:off x="4145125" y="930023"/>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aphicFrame>
        <p:nvGraphicFramePr>
          <p:cNvPr id="14" name="表 24">
            <a:extLst>
              <a:ext uri="{FF2B5EF4-FFF2-40B4-BE49-F238E27FC236}">
                <a16:creationId xmlns:a16="http://schemas.microsoft.com/office/drawing/2014/main" id="{EC809F41-6FF0-484C-96AA-F706A0E1B6CC}"/>
              </a:ext>
            </a:extLst>
          </p:cNvPr>
          <p:cNvGraphicFramePr>
            <a:graphicFrameLocks noGrp="1"/>
          </p:cNvGraphicFramePr>
          <p:nvPr>
            <p:extLst>
              <p:ext uri="{D42A27DB-BD31-4B8C-83A1-F6EECF244321}">
                <p14:modId xmlns:p14="http://schemas.microsoft.com/office/powerpoint/2010/main" val="3642542819"/>
              </p:ext>
            </p:extLst>
          </p:nvPr>
        </p:nvGraphicFramePr>
        <p:xfrm>
          <a:off x="130795" y="1743140"/>
          <a:ext cx="6608648" cy="411480"/>
        </p:xfrm>
        <a:graphic>
          <a:graphicData uri="http://schemas.openxmlformats.org/drawingml/2006/table">
            <a:tbl>
              <a:tblPr firstRow="1" bandRow="1">
                <a:tableStyleId>{5C22544A-7EE6-4342-B048-85BDC9FD1C3A}</a:tableStyleId>
              </a:tblPr>
              <a:tblGrid>
                <a:gridCol w="481765">
                  <a:extLst>
                    <a:ext uri="{9D8B030D-6E8A-4147-A177-3AD203B41FA5}">
                      <a16:colId xmlns:a16="http://schemas.microsoft.com/office/drawing/2014/main" val="211463617"/>
                    </a:ext>
                  </a:extLst>
                </a:gridCol>
                <a:gridCol w="1617312">
                  <a:extLst>
                    <a:ext uri="{9D8B030D-6E8A-4147-A177-3AD203B41FA5}">
                      <a16:colId xmlns:a16="http://schemas.microsoft.com/office/drawing/2014/main" val="93468915"/>
                    </a:ext>
                  </a:extLst>
                </a:gridCol>
                <a:gridCol w="770148">
                  <a:extLst>
                    <a:ext uri="{9D8B030D-6E8A-4147-A177-3AD203B41FA5}">
                      <a16:colId xmlns:a16="http://schemas.microsoft.com/office/drawing/2014/main" val="11119111"/>
                    </a:ext>
                  </a:extLst>
                </a:gridCol>
                <a:gridCol w="1095705">
                  <a:extLst>
                    <a:ext uri="{9D8B030D-6E8A-4147-A177-3AD203B41FA5}">
                      <a16:colId xmlns:a16="http://schemas.microsoft.com/office/drawing/2014/main" val="1204106555"/>
                    </a:ext>
                  </a:extLst>
                </a:gridCol>
                <a:gridCol w="992397">
                  <a:extLst>
                    <a:ext uri="{9D8B030D-6E8A-4147-A177-3AD203B41FA5}">
                      <a16:colId xmlns:a16="http://schemas.microsoft.com/office/drawing/2014/main" val="2515759807"/>
                    </a:ext>
                  </a:extLst>
                </a:gridCol>
                <a:gridCol w="1651321">
                  <a:extLst>
                    <a:ext uri="{9D8B030D-6E8A-4147-A177-3AD203B41FA5}">
                      <a16:colId xmlns:a16="http://schemas.microsoft.com/office/drawing/2014/main" val="2178123262"/>
                    </a:ext>
                  </a:extLst>
                </a:gridCol>
              </a:tblGrid>
              <a:tr h="341224">
                <a:tc>
                  <a:txBody>
                    <a:bodyPr/>
                    <a:lstStyle/>
                    <a:p>
                      <a:pPr rtl="0"/>
                      <a:r>
                        <a:rPr lang="vi" sz="700" b="0" dirty="0">
                          <a:solidFill>
                            <a:schemeClr val="tx1"/>
                          </a:solidFill>
                          <a:latin typeface="Times New Roman" panose="02020603050405020304" pitchFamily="18" charset="0"/>
                          <a:ea typeface="+mn-ea"/>
                          <a:cs typeface="Times New Roman" panose="02020603050405020304" pitchFamily="18" charset="0"/>
                        </a:rPr>
                        <a:t>氏名</a:t>
                      </a:r>
                      <a:endParaRPr kumimoji="1" lang="en-US" altLang="ja-JP"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Họ tên</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rtl="0"/>
                      <a:endParaRPr kumimoji="1" lang="ja-JP" altLang="en-US" sz="10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a:r>
                        <a:rPr lang="vi" sz="700" b="0" dirty="0">
                          <a:solidFill>
                            <a:schemeClr val="tx1"/>
                          </a:solidFill>
                          <a:latin typeface="Times New Roman" panose="02020603050405020304" pitchFamily="18" charset="0"/>
                          <a:ea typeface="+mn-ea"/>
                          <a:cs typeface="Times New Roman" panose="02020603050405020304" pitchFamily="18" charset="0"/>
                        </a:rPr>
                        <a:t>妊娠週数</a:t>
                      </a:r>
                    </a:p>
                    <a:p>
                      <a:pPr algn="ct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Số tuần </a:t>
                      </a:r>
                      <a:endParaRPr 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mang thai</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週 tuần</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a:r>
                        <a:rPr lang="vi" sz="700" b="0">
                          <a:solidFill>
                            <a:schemeClr val="tx1"/>
                          </a:solidFill>
                          <a:latin typeface="Times New Roman" panose="02020603050405020304" pitchFamily="18" charset="0"/>
                          <a:ea typeface="+mn-ea"/>
                          <a:cs typeface="Times New Roman" panose="02020603050405020304" pitchFamily="18" charset="0"/>
                        </a:rPr>
                        <a:t>分娩予定日</a:t>
                      </a:r>
                    </a:p>
                    <a:p>
                      <a:pPr algn="ct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Ngày dự sinh</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a:r>
                        <a:rPr lang="vi" sz="700" b="0" dirty="0">
                          <a:solidFill>
                            <a:schemeClr val="tx1"/>
                          </a:solidFill>
                          <a:latin typeface="Times New Roman" panose="02020603050405020304" pitchFamily="18" charset="0"/>
                          <a:ea typeface="+mn-ea"/>
                          <a:cs typeface="Times New Roman" panose="02020603050405020304" pitchFamily="18" charset="0"/>
                        </a:rPr>
                        <a:t> 年  　    　月　 　    日</a:t>
                      </a:r>
                    </a:p>
                    <a:p>
                      <a:pPr algn="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78562"/>
                  </a:ext>
                </a:extLst>
              </a:tr>
            </a:tbl>
          </a:graphicData>
        </a:graphic>
      </p:graphicFrame>
      <p:graphicFrame>
        <p:nvGraphicFramePr>
          <p:cNvPr id="16" name="表 26">
            <a:extLst>
              <a:ext uri="{FF2B5EF4-FFF2-40B4-BE49-F238E27FC236}">
                <a16:creationId xmlns:a16="http://schemas.microsoft.com/office/drawing/2014/main" id="{58D43192-7A92-412D-8EB7-0825E01A9E64}"/>
              </a:ext>
            </a:extLst>
          </p:cNvPr>
          <p:cNvGraphicFramePr>
            <a:graphicFrameLocks noGrp="1"/>
          </p:cNvGraphicFramePr>
          <p:nvPr>
            <p:extLst>
              <p:ext uri="{D42A27DB-BD31-4B8C-83A1-F6EECF244321}">
                <p14:modId xmlns:p14="http://schemas.microsoft.com/office/powerpoint/2010/main" val="3852419849"/>
              </p:ext>
            </p:extLst>
          </p:nvPr>
        </p:nvGraphicFramePr>
        <p:xfrm>
          <a:off x="153119" y="2516990"/>
          <a:ext cx="3093944" cy="3006711"/>
        </p:xfrm>
        <a:graphic>
          <a:graphicData uri="http://schemas.openxmlformats.org/drawingml/2006/table">
            <a:tbl>
              <a:tblPr firstRow="1" bandRow="1">
                <a:tableStyleId>{5C22544A-7EE6-4342-B048-85BDC9FD1C3A}</a:tableStyleId>
              </a:tblPr>
              <a:tblGrid>
                <a:gridCol w="3093944">
                  <a:extLst>
                    <a:ext uri="{9D8B030D-6E8A-4147-A177-3AD203B41FA5}">
                      <a16:colId xmlns:a16="http://schemas.microsoft.com/office/drawing/2014/main" val="241433438"/>
                    </a:ext>
                  </a:extLst>
                </a:gridCol>
              </a:tblGrid>
              <a:tr h="270711">
                <a:tc>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lang="vi" sz="700" b="0" dirty="0">
                          <a:solidFill>
                            <a:schemeClr val="tx1"/>
                          </a:solidFill>
                          <a:latin typeface="Times New Roman" panose="02020603050405020304" pitchFamily="18" charset="0"/>
                          <a:ea typeface="+mn-ea"/>
                          <a:cs typeface="Times New Roman" panose="02020603050405020304" pitchFamily="18" charset="0"/>
                        </a:rPr>
                        <a:t>措置が必要となる症状等 </a:t>
                      </a:r>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triệu chứng, v.v... cần phải thực hiện biện pháp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59213559"/>
                  </a:ext>
                </a:extLst>
              </a:tr>
              <a:tr h="2736000">
                <a:tc>
                  <a:txBody>
                    <a:bodyPr/>
                    <a:lstStyle/>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つわり、妊娠悪阻、貧血、めまい・立ちくらみ、</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indent="0" rtl="0">
                        <a:lnSpc>
                          <a:spcPts val="1000"/>
                        </a:lnSpc>
                        <a:spcBef>
                          <a:spcPts val="0"/>
                        </a:spcBef>
                        <a:spcAft>
                          <a:spcPts val="0"/>
                        </a:spcAft>
                      </a:pPr>
                      <a:r>
                        <a:rPr lang="vi" sz="750" spc="0" dirty="0">
                          <a:solidFill>
                            <a:schemeClr val="tx1"/>
                          </a:solidFill>
                          <a:latin typeface="Times New Roman" panose="02020603050405020304" pitchFamily="18" charset="0"/>
                          <a:ea typeface="+mn-ea"/>
                          <a:cs typeface="Times New Roman" panose="02020603050405020304" pitchFamily="18" charset="0"/>
                        </a:rPr>
                        <a:t>Buồn nôn buổi sáng, nôn mửa nghiêm trọng, thiếu máu, choáng váng/chóng mặt,</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腹部緊満感、子宮収縮、腹痛、性器出血、</a:t>
                      </a:r>
                      <a:endParaRPr kumimoji="1" lang="ja-JP" altLang="en-US" sz="750" spc="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Chướng bụng, co thắt tử cung, đau bụng, chảy máu âm đạo,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腰痛、痔、静脈瘤、浮腫、手や手首の痛み、</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lưng, bệnh trĩ, giãn tĩnh mạch, chứng phù, đau ở bàn tay hoặc cổ tay,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頻尿、排尿時痛、残尿感、全身倦怠感、動悸、</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800"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Đi tiểu thường xuyên, đau khi đi tiểu, cảm giác còn sót nước tiểu, cảm giác khó chịu, đánh trống ngực,</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頭痛、血圧の上昇、蛋白尿、妊娠糖尿病、</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Đau đầu, tăng huyết áp, protein niệu, tiểu đường khi mang thai,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赤ちゃん（胎児）が週数に比べ小さい、</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Em bé (thai nhi) nhỏ so với số tuần tuổi thai,</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多胎妊娠（　　　　胎）、産後体調が悪い、</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 thai (　　　 thai), Cảm thấy ốm sau khi sinh con,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妊娠中・産後の不安・不眠・落ち着かないなど、</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Lo lắng / mất ngủ / khó chịu, v.v... khi mang thai / sau khi sinh con, </a:t>
                      </a:r>
                    </a:p>
                    <a:p>
                      <a:pPr rtl="0">
                        <a:lnSpc>
                          <a:spcPts val="1000"/>
                        </a:lnSpc>
                        <a:spcBef>
                          <a:spcPts val="0"/>
                        </a:spcBef>
                        <a:spcAft>
                          <a:spcPts val="0"/>
                        </a:spcAft>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合併症等 Biến chứng, v.v... (　　　　　　　　　　　　　　 　)</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8693012"/>
                  </a:ext>
                </a:extLst>
              </a:tr>
            </a:tbl>
          </a:graphicData>
        </a:graphic>
      </p:graphicFrame>
      <p:sp>
        <p:nvSpPr>
          <p:cNvPr id="18" name="テキスト ボックス 17">
            <a:extLst>
              <a:ext uri="{FF2B5EF4-FFF2-40B4-BE49-F238E27FC236}">
                <a16:creationId xmlns:a16="http://schemas.microsoft.com/office/drawing/2014/main" id="{03F25967-A78B-4BBC-B47F-DB41BFF3A6D8}"/>
              </a:ext>
            </a:extLst>
          </p:cNvPr>
          <p:cNvSpPr txBox="1"/>
          <p:nvPr/>
        </p:nvSpPr>
        <p:spPr>
          <a:xfrm>
            <a:off x="100325" y="2284026"/>
            <a:ext cx="2975718" cy="279885"/>
          </a:xfrm>
          <a:prstGeom prst="rect">
            <a:avLst/>
          </a:prstGeom>
          <a:noFill/>
        </p:spPr>
        <p:txBody>
          <a:bodyPr wrap="square" rtlCol="0">
            <a:spAutoFit/>
          </a:bodyPr>
          <a:lstStyle/>
          <a:p>
            <a:pPr rtl="0">
              <a:lnSpc>
                <a:spcPts val="700"/>
              </a:lnSpc>
            </a:pPr>
            <a:r>
              <a:rPr lang="vi" sz="800">
                <a:latin typeface="Times New Roman" panose="02020603050405020304" pitchFamily="18" charset="0"/>
                <a:ea typeface="ＭＳ Ｐゴシック" panose="020B0600070205080204" pitchFamily="50" charset="-128"/>
                <a:cs typeface="Times New Roman" panose="02020603050405020304" pitchFamily="18" charset="0"/>
              </a:rPr>
              <a:t>症状等</a:t>
            </a:r>
            <a:r>
              <a:rPr lang="vi" sz="600">
                <a:latin typeface="Times New Roman" panose="02020603050405020304" pitchFamily="18" charset="0"/>
                <a:ea typeface="ＭＳ Ｐゴシック" panose="020B0600070205080204" pitchFamily="50" charset="-128"/>
                <a:cs typeface="Times New Roman" panose="02020603050405020304" pitchFamily="18" charset="0"/>
              </a:rPr>
              <a:t>（該当する症状等を○で囲んでください。）</a:t>
            </a:r>
            <a:endParaRPr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700"/>
              </a:lnSpc>
            </a:pPr>
            <a:r>
              <a:rPr lang="vi" sz="900">
                <a:latin typeface="Times New Roman" panose="02020603050405020304" pitchFamily="18" charset="0"/>
                <a:ea typeface="ＭＳ Ｐゴシック" panose="020B0600070205080204" pitchFamily="50" charset="-128"/>
                <a:cs typeface="Times New Roman" panose="02020603050405020304" pitchFamily="18" charset="0"/>
              </a:rPr>
              <a:t>Triệu chứng, v.v... </a:t>
            </a:r>
            <a:r>
              <a:rPr lang="vi" sz="700">
                <a:latin typeface="Times New Roman" panose="02020603050405020304" pitchFamily="18" charset="0"/>
                <a:ea typeface="ＭＳ Ｐゴシック" panose="020B0600070205080204" pitchFamily="50" charset="-128"/>
                <a:cs typeface="Times New Roman" panose="02020603050405020304" pitchFamily="18" charset="0"/>
              </a:rPr>
              <a:t>(Khoanh tròn các triệu chứng phù hợp, v.v...)</a:t>
            </a:r>
            <a:endParaRPr kumimoji="1" lang="ja-JP" altLang="en-US" sz="6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B1ED07DD-8A00-4517-AC0D-FA189143B504}"/>
              </a:ext>
            </a:extLst>
          </p:cNvPr>
          <p:cNvSpPr txBox="1"/>
          <p:nvPr/>
        </p:nvSpPr>
        <p:spPr>
          <a:xfrm>
            <a:off x="3227294" y="2286962"/>
            <a:ext cx="3036453" cy="279885"/>
          </a:xfrm>
          <a:prstGeom prst="rect">
            <a:avLst/>
          </a:prstGeom>
          <a:noFill/>
        </p:spPr>
        <p:txBody>
          <a:bodyPr wrap="square" rtlCol="0">
            <a:spAutoFit/>
          </a:bodyPr>
          <a:lstStyle/>
          <a:p>
            <a:pPr rtl="0">
              <a:lnSpc>
                <a:spcPts val="700"/>
              </a:lnSpc>
            </a:pPr>
            <a:r>
              <a:rPr lang="vi" sz="800">
                <a:latin typeface="Times New Roman" panose="02020603050405020304" pitchFamily="18" charset="0"/>
                <a:ea typeface="ＭＳ Ｐゴシック" panose="020B0600070205080204" pitchFamily="50" charset="-128"/>
                <a:cs typeface="Times New Roman" panose="02020603050405020304" pitchFamily="18" charset="0"/>
              </a:rPr>
              <a:t>指導事項</a:t>
            </a:r>
            <a:r>
              <a:rPr lang="vi" sz="600">
                <a:latin typeface="Times New Roman" panose="02020603050405020304" pitchFamily="18" charset="0"/>
                <a:ea typeface="ＭＳ Ｐゴシック" panose="020B0600070205080204" pitchFamily="50" charset="-128"/>
                <a:cs typeface="Times New Roman" panose="02020603050405020304" pitchFamily="18" charset="0"/>
              </a:rPr>
              <a:t>（該当する指導事項欄に○を付けてください。）</a:t>
            </a:r>
            <a:endParaRPr kumimoji="1" lang="ja-JP" altLang="en-US" sz="4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700"/>
              </a:lnSpc>
            </a:pPr>
            <a:r>
              <a:rPr lang="vi" sz="700">
                <a:latin typeface="Times New Roman" panose="02020603050405020304" pitchFamily="18" charset="0"/>
                <a:ea typeface="ＭＳ Ｐゴシック" panose="020B0600070205080204" pitchFamily="50" charset="-128"/>
                <a:cs typeface="Times New Roman" panose="02020603050405020304" pitchFamily="18" charset="0"/>
              </a:rPr>
              <a:t>Mục hướng dẫn (Khoanh tròn vào các triệu chứng phù hợp, v.v...)</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42406EC4-A0C6-47C0-9537-7887163B7745}"/>
              </a:ext>
            </a:extLst>
          </p:cNvPr>
          <p:cNvSpPr txBox="1"/>
          <p:nvPr/>
        </p:nvSpPr>
        <p:spPr>
          <a:xfrm>
            <a:off x="69958" y="2148422"/>
            <a:ext cx="3036453" cy="220573"/>
          </a:xfrm>
          <a:prstGeom prst="rect">
            <a:avLst/>
          </a:prstGeom>
          <a:noFill/>
        </p:spPr>
        <p:txBody>
          <a:bodyPr wrap="square" rtlCol="0">
            <a:spAutoFit/>
          </a:bodyPr>
          <a:lstStyle/>
          <a:p>
            <a:pPr rtl="0">
              <a:lnSpc>
                <a:spcPts val="1000"/>
              </a:lnSpc>
            </a:pPr>
            <a:r>
              <a:rPr lang="vi" sz="900">
                <a:latin typeface="Times New Roman" panose="02020603050405020304" pitchFamily="18" charset="0"/>
                <a:ea typeface="ＭＳ Ｐゴシック" panose="020B0600070205080204" pitchFamily="50" charset="-128"/>
                <a:cs typeface="Times New Roman" panose="02020603050405020304" pitchFamily="18" charset="0"/>
              </a:rPr>
              <a:t>2．指導事項 Mục hướng dẫn</a:t>
            </a:r>
            <a:endParaRPr kumimoji="1" lang="ja-JP" altLang="en-US" sz="6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graphicFrame>
        <p:nvGraphicFramePr>
          <p:cNvPr id="24" name="表 27">
            <a:extLst>
              <a:ext uri="{FF2B5EF4-FFF2-40B4-BE49-F238E27FC236}">
                <a16:creationId xmlns:a16="http://schemas.microsoft.com/office/drawing/2014/main" id="{A53A879A-1E78-4C0E-A63F-E126F76A5B4D}"/>
              </a:ext>
            </a:extLst>
          </p:cNvPr>
          <p:cNvGraphicFramePr>
            <a:graphicFrameLocks noGrp="1"/>
          </p:cNvGraphicFramePr>
          <p:nvPr>
            <p:extLst>
              <p:ext uri="{D42A27DB-BD31-4B8C-83A1-F6EECF244321}">
                <p14:modId xmlns:p14="http://schemas.microsoft.com/office/powerpoint/2010/main" val="1279597574"/>
              </p:ext>
            </p:extLst>
          </p:nvPr>
        </p:nvGraphicFramePr>
        <p:xfrm>
          <a:off x="3310205" y="2522049"/>
          <a:ext cx="3429238" cy="3184069"/>
        </p:xfrm>
        <a:graphic>
          <a:graphicData uri="http://schemas.openxmlformats.org/drawingml/2006/table">
            <a:tbl>
              <a:tblPr firstRow="1" bandRow="1">
                <a:tableStyleId>{5C22544A-7EE6-4342-B048-85BDC9FD1C3A}</a:tableStyleId>
              </a:tblPr>
              <a:tblGrid>
                <a:gridCol w="425088">
                  <a:extLst>
                    <a:ext uri="{9D8B030D-6E8A-4147-A177-3AD203B41FA5}">
                      <a16:colId xmlns:a16="http://schemas.microsoft.com/office/drawing/2014/main" val="59780071"/>
                    </a:ext>
                  </a:extLst>
                </a:gridCol>
                <a:gridCol w="258183">
                  <a:extLst>
                    <a:ext uri="{9D8B030D-6E8A-4147-A177-3AD203B41FA5}">
                      <a16:colId xmlns:a16="http://schemas.microsoft.com/office/drawing/2014/main" val="3367738504"/>
                    </a:ext>
                  </a:extLst>
                </a:gridCol>
                <a:gridCol w="2044072">
                  <a:extLst>
                    <a:ext uri="{9D8B030D-6E8A-4147-A177-3AD203B41FA5}">
                      <a16:colId xmlns:a16="http://schemas.microsoft.com/office/drawing/2014/main" val="517672290"/>
                    </a:ext>
                  </a:extLst>
                </a:gridCol>
                <a:gridCol w="701895">
                  <a:extLst>
                    <a:ext uri="{9D8B030D-6E8A-4147-A177-3AD203B41FA5}">
                      <a16:colId xmlns:a16="http://schemas.microsoft.com/office/drawing/2014/main" val="1811473828"/>
                    </a:ext>
                  </a:extLst>
                </a:gridCol>
              </a:tblGrid>
              <a:tr h="267047">
                <a:tc gridSpan="3">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lang="vi" sz="105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標準措置 </a:t>
                      </a:r>
                      <a:r>
                        <a:rPr lang="vi" sz="9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tiêu chuẩn</a:t>
                      </a:r>
                      <a:endParaRPr kumimoji="1" lang="ja-JP" altLang="en-US" sz="9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rtl="0"/>
                      <a:endParaRPr kumimoji="1" lang="ja-JP" altLang="en-US"/>
                    </a:p>
                  </a:txBody>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marL="0" marR="0" lvl="0" indent="0" algn="dist" defTabSz="685796" rtl="0" eaLnBrk="1" fontAlgn="auto" latinLnBrk="0" hangingPunct="1">
                        <a:lnSpc>
                          <a:spcPct val="100000"/>
                        </a:lnSpc>
                        <a:spcBef>
                          <a:spcPts val="0"/>
                        </a:spcBef>
                        <a:spcAft>
                          <a:spcPts val="0"/>
                        </a:spcAft>
                        <a:buClrTx/>
                        <a:buSzTx/>
                        <a:buFontTx/>
                        <a:buNone/>
                        <a:tabLst/>
                        <a:defRPr/>
                      </a:pPr>
                      <a:r>
                        <a:rPr lang="vi" sz="600" b="0" kern="0" spc="-150">
                          <a:solidFill>
                            <a:schemeClr val="tx1"/>
                          </a:solidFill>
                          <a:latin typeface="Times New Roman" panose="02020603050405020304" pitchFamily="18" charset="0"/>
                          <a:ea typeface="+mn-ea"/>
                          <a:cs typeface="Times New Roman" panose="02020603050405020304" pitchFamily="18" charset="0"/>
                        </a:rPr>
                        <a:t>指導事項</a:t>
                      </a:r>
                    </a:p>
                    <a:p>
                      <a:pPr algn="ctr" rtl="0"/>
                      <a:r>
                        <a:rPr lang="vi" sz="600" b="0" kern="0" spc="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Hướng dẫn</a:t>
                      </a:r>
                      <a:endParaRPr kumimoji="1" lang="ja-JP" altLang="en-US" sz="600" b="0" kern="0" spc="0" baseline="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1958060"/>
                  </a:ext>
                </a:extLst>
              </a:tr>
              <a:tr h="243084">
                <a:tc rowSpan="2">
                  <a:txBody>
                    <a:bodyPr/>
                    <a:lstStyle/>
                    <a:p>
                      <a:pPr algn="ct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休業</a:t>
                      </a:r>
                      <a:endParaRPr kumimoji="1" lang="en-US" altLang="ja-JP"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入院加療 Nhập viện điều trị</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0949698"/>
                  </a:ext>
                </a:extLst>
              </a:tr>
              <a:tr h="243084">
                <a:tc vMerge="1">
                  <a:txBody>
                    <a:bodyPr/>
                    <a:lstStyle/>
                    <a:p>
                      <a:pPr rtl="0"/>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自宅療養 Chăm sóc sức khỏe tại nhà</a:t>
                      </a:r>
                      <a:endParaRPr kumimoji="1" lang="ja-JP" altLang="en-US"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1365442"/>
                  </a:ext>
                </a:extLst>
              </a:tr>
              <a:tr h="243084">
                <a:tc gridSpan="3">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勤務時間の短縮 Rút ngắn thời gian làm việc</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6539900"/>
                  </a:ext>
                </a:extLst>
              </a:tr>
              <a:tr h="296719">
                <a:tc rowSpan="7">
                  <a:txBody>
                    <a:bodyPr/>
                    <a:lstStyle/>
                    <a:p>
                      <a:pPr algn="ctr" rtl="0"/>
                      <a:r>
                        <a:rPr lang="vi" sz="9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作業の制限　Hạn chế làm việc</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身体的負担の大きい作業</a:t>
                      </a:r>
                      <a:r>
                        <a:rPr lang="vi" sz="500" dirty="0">
                          <a:solidFill>
                            <a:schemeClr val="tx1"/>
                          </a:solidFill>
                          <a:latin typeface="Times New Roman" panose="02020603050405020304" pitchFamily="18" charset="0"/>
                          <a:ea typeface="+mn-ea"/>
                          <a:cs typeface="Times New Roman" panose="02020603050405020304" pitchFamily="18" charset="0"/>
                        </a:rPr>
                        <a:t>（注）</a:t>
                      </a:r>
                      <a:endParaRPr kumimoji="1" lang="en-US" altLang="ja-JP" sz="8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algn="l" rtl="0"/>
                      <a:r>
                        <a:rPr lang="vi" sz="8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nặng nhọc về thể chất (Lưu ý)</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pPr marL="0" algn="l" rtl="0">
                        <a:lnSpc>
                          <a:spcPct val="100000"/>
                        </a:lnSpc>
                        <a:spcBef>
                          <a:spcPts val="0"/>
                        </a:spcBef>
                        <a:spcAft>
                          <a:spcPts val="300"/>
                        </a:spcAft>
                      </a:pP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rowSpan="6">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6702486"/>
                  </a:ext>
                </a:extLst>
              </a:tr>
              <a:tr h="229336">
                <a:tc vMerge="1">
                  <a:txBody>
                    <a:bodyPr/>
                    <a:lstStyle/>
                    <a:p>
                      <a:pPr rtl="0"/>
                      <a:endParaRPr kumimoji="1" lang="ja-JP" altLang="en-US"/>
                    </a:p>
                  </a:txBody>
                  <a:tcPr/>
                </a:tc>
                <a:tc rowSpan="5">
                  <a:txBody>
                    <a:bodyPr/>
                    <a:lstStyle/>
                    <a:p>
                      <a:pPr rtl="0"/>
                      <a:endParaRPr kumimoji="1" lang="ja-JP" altLang="en-US" sz="9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796" rtl="0" eaLnBrk="1" fontAlgn="auto" latinLnBrk="0" hangingPunct="1">
                        <a:lnSpc>
                          <a:spcPct val="1000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長時間の立作業 Công việc phải đứng trong nhiều giờ</a:t>
                      </a:r>
                      <a:endParaRPr kumimoji="1" lang="ja-JP" altLang="en-US"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3436787495"/>
                  </a:ext>
                </a:extLst>
              </a:tr>
              <a:tr h="337797">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同一姿勢を強制される作業 </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đòi hỏi người lao động phải giữ nguyên một tư thế</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3228798995"/>
                  </a:ext>
                </a:extLst>
              </a:tr>
              <a:tr h="337797">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腰に負担のかかる作業</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gây áp lực nặng lên thắt lưng</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1472487482"/>
                  </a:ext>
                </a:extLst>
              </a:tr>
              <a:tr h="229336">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寒い場所での作業 Công việc ở nơi quá lạnh</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413994667"/>
                  </a:ext>
                </a:extLst>
              </a:tr>
              <a:tr h="399334">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長時間作業場を離れることのできない作業</a:t>
                      </a: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mà người lao động không thể rời nơi làm việc trong nhiều giờ</a:t>
                      </a:r>
                      <a:endParaRPr kumimoji="1" lang="ja-JP" altLang="en-US"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1148809961"/>
                  </a:ext>
                </a:extLst>
              </a:tr>
              <a:tr h="243084">
                <a:tc vMerge="1">
                  <a:txBody>
                    <a:bodyPr/>
                    <a:lstStyle/>
                    <a:p>
                      <a:pPr rtl="0"/>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spc="-50">
                          <a:solidFill>
                            <a:schemeClr val="tx1"/>
                          </a:solidFill>
                          <a:latin typeface="Times New Roman" panose="02020603050405020304" pitchFamily="18" charset="0"/>
                          <a:ea typeface="+mn-ea"/>
                          <a:cs typeface="Times New Roman" panose="02020603050405020304" pitchFamily="18" charset="0"/>
                        </a:rPr>
                        <a:t>ストレス・緊張を多く感じる作業　Công việc căng thẳng</a:t>
                      </a:r>
                      <a:endParaRPr kumimoji="1" lang="ja-JP" altLang="en-US" sz="10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6465648"/>
                  </a:ext>
                </a:extLst>
              </a:tr>
            </a:tbl>
          </a:graphicData>
        </a:graphic>
      </p:graphicFrame>
      <p:sp>
        <p:nvSpPr>
          <p:cNvPr id="25" name="テキスト ボックス 24">
            <a:extLst>
              <a:ext uri="{FF2B5EF4-FFF2-40B4-BE49-F238E27FC236}">
                <a16:creationId xmlns:a16="http://schemas.microsoft.com/office/drawing/2014/main" id="{90C8DD0B-C900-4F20-A9A6-71E7C9F6BB4D}"/>
              </a:ext>
            </a:extLst>
          </p:cNvPr>
          <p:cNvSpPr txBox="1"/>
          <p:nvPr/>
        </p:nvSpPr>
        <p:spPr>
          <a:xfrm>
            <a:off x="260612" y="8479089"/>
            <a:ext cx="6527430" cy="1177245"/>
          </a:xfrm>
          <a:prstGeom prst="rect">
            <a:avLst/>
          </a:prstGeom>
          <a:noFill/>
        </p:spPr>
        <p:txBody>
          <a:bodyPr wrap="square" rtlCol="0">
            <a:spAutoFit/>
          </a:bodyPr>
          <a:lstStyle/>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指導事項を守るための措置申請書</a:t>
            </a:r>
            <a:endParaRPr kumimoji="1" lang="en-US" altLang="ja-JP" sz="10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　　　　　　　　　　　　　Đơn xin thực hiện các biện pháp theo các mục hướng dẫn của bác sĩ 　　　　　年　　　　月　　　　日</a:t>
            </a:r>
            <a:endParaRPr lang="en-US" sz="10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上記のとおり、医師等の指導事項に基づく措置を申請します。</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kumimoji="1"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Tôi xin thực hiện các biện pháp theo các mục hướng dẫn của bác sĩ nêu trên.</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600"/>
              </a:spcBef>
              <a:spcAft>
                <a:spcPts val="600"/>
              </a:spcAft>
            </a:pP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　　　　　　　　　　　　　　　　　　　　　　　　　　　　　　　　　　　　　            　所属 Bộ phận</a:t>
            </a:r>
            <a:r>
              <a:rPr lang="vi" sz="1000" u="dash"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100" dirty="0">
              <a:solidFill>
                <a:schemeClr val="bg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600"/>
              </a:spcBef>
              <a:spcAft>
                <a:spcPts val="600"/>
              </a:spcAft>
            </a:pP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事業主　殿 Kính gửi người sử dụng lao động, 　 　　　</a:t>
            </a:r>
            <a:r>
              <a:rPr lang="en-US" sz="10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氏名　Họ tên</a:t>
            </a:r>
            <a:endParaRPr kumimoji="1" lang="ja-JP" altLang="en-US" sz="105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6" name="テキスト ボックス 25">
            <a:extLst>
              <a:ext uri="{FF2B5EF4-FFF2-40B4-BE49-F238E27FC236}">
                <a16:creationId xmlns:a16="http://schemas.microsoft.com/office/drawing/2014/main" id="{96C7C830-3D15-4DD9-9CB2-07E2D3CD6B1C}"/>
              </a:ext>
            </a:extLst>
          </p:cNvPr>
          <p:cNvSpPr txBox="1"/>
          <p:nvPr/>
        </p:nvSpPr>
        <p:spPr>
          <a:xfrm>
            <a:off x="87921" y="6892710"/>
            <a:ext cx="3404038" cy="461665"/>
          </a:xfrm>
          <a:prstGeom prst="rect">
            <a:avLst/>
          </a:prstGeom>
          <a:noFill/>
        </p:spPr>
        <p:txBody>
          <a:bodyPr wrap="squar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3．上記２の措置が必要な期間</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（当面の予定期間に〇を付けてください。）</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Khoảng thời gian cần phải thực hiện các biện pháp mô tả ở mục 2 </a:t>
            </a:r>
            <a:endParaRPr 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(Hãy khoanh tròn khoảng thời gian dự kiến.)</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F37CEF84-75E3-47D4-85FB-F21629154587}"/>
              </a:ext>
            </a:extLst>
          </p:cNvPr>
          <p:cNvSpPr txBox="1"/>
          <p:nvPr/>
        </p:nvSpPr>
        <p:spPr>
          <a:xfrm>
            <a:off x="100325" y="9625652"/>
            <a:ext cx="6718084" cy="246221"/>
          </a:xfrm>
          <a:prstGeom prst="rect">
            <a:avLst/>
          </a:prstGeom>
          <a:noFill/>
        </p:spPr>
        <p:txBody>
          <a:bodyPr wrap="square" rtlCol="0">
            <a:spAutoFit/>
          </a:bodyPr>
          <a:lstStyle/>
          <a:p>
            <a:pPr algn="ctr" rtl="0"/>
            <a:r>
              <a:rPr lang="vi" sz="500">
                <a:latin typeface="Times New Roman" panose="02020603050405020304" pitchFamily="18" charset="0"/>
                <a:ea typeface="ＭＳ Ｐゴシック" panose="020B0600070205080204" pitchFamily="50" charset="-128"/>
                <a:cs typeface="Times New Roman" panose="02020603050405020304" pitchFamily="18" charset="0"/>
              </a:rPr>
              <a:t>この様式の「母性健康管理指導事項連絡カード」の欄には医師等が、また、「指導事項を守るための措置申請書」の欄には女性労働者が記入してください。 </a:t>
            </a:r>
            <a:endParaRPr kumimoji="1" lang="ja-JP" altLang="en-US"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500">
                <a:latin typeface="Times New Roman" panose="02020603050405020304" pitchFamily="18" charset="0"/>
                <a:ea typeface="ＭＳ Ｐゴシック" panose="020B0600070205080204" pitchFamily="50" charset="-128"/>
                <a:cs typeface="Times New Roman" panose="02020603050405020304" pitchFamily="18" charset="0"/>
              </a:rPr>
              <a:t>Các trường trong “Liên hệ về các mục hướng dẫn quản lý sức khỏe bà mẹ” phải do bác sĩ, v.v... điền, và các trường trong “Đơn xin thực hiện các biện pháp theo các mục hướng dẫn của bác sĩ” phải do người lao động nữ điền.</a:t>
            </a:r>
            <a:endParaRPr kumimoji="1" lang="ja-JP" altLang="en-US" sz="5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cxnSp>
        <p:nvCxnSpPr>
          <p:cNvPr id="28" name="直線コネクタ 27">
            <a:extLst>
              <a:ext uri="{FF2B5EF4-FFF2-40B4-BE49-F238E27FC236}">
                <a16:creationId xmlns:a16="http://schemas.microsoft.com/office/drawing/2014/main" id="{3176A6DC-DB37-452C-87B4-F3D8A037FD17}"/>
              </a:ext>
            </a:extLst>
          </p:cNvPr>
          <p:cNvCxnSpPr>
            <a:cxnSpLocks/>
          </p:cNvCxnSpPr>
          <p:nvPr/>
        </p:nvCxnSpPr>
        <p:spPr>
          <a:xfrm>
            <a:off x="106355" y="9605982"/>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EC17040-34DF-4863-8C47-6D8558C30986}"/>
              </a:ext>
            </a:extLst>
          </p:cNvPr>
          <p:cNvCxnSpPr>
            <a:cxnSpLocks/>
          </p:cNvCxnSpPr>
          <p:nvPr/>
        </p:nvCxnSpPr>
        <p:spPr>
          <a:xfrm>
            <a:off x="69958" y="8473345"/>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6854F38C-F490-471F-A71E-3F635569B85A}"/>
              </a:ext>
            </a:extLst>
          </p:cNvPr>
          <p:cNvSpPr txBox="1"/>
          <p:nvPr/>
        </p:nvSpPr>
        <p:spPr>
          <a:xfrm>
            <a:off x="87921" y="6010034"/>
            <a:ext cx="4918334" cy="338554"/>
          </a:xfrm>
          <a:prstGeom prst="rect">
            <a:avLst/>
          </a:prstGeom>
          <a:noFill/>
        </p:spPr>
        <p:txBody>
          <a:bodyPr wrap="non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標準措置に関する具体的内容、標準措置以外の必要な措置等の特記事項</a:t>
            </a:r>
            <a:endParaRPr kumimoji="1" lang="ja-JP" alt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Nội dung cụ thể về biện pháp tiêu chuẩn, lưu ý đặc biệt về các biện pháp cần thiết ngoài biện pháp tiêu chuẩn, v.v...</a:t>
            </a:r>
            <a:endParaRPr kumimoji="1" lang="ja-JP" alt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32" name="テキスト ボックス 31">
            <a:extLst>
              <a:ext uri="{FF2B5EF4-FFF2-40B4-BE49-F238E27FC236}">
                <a16:creationId xmlns:a16="http://schemas.microsoft.com/office/drawing/2014/main" id="{EF75C1B3-0E33-45B2-BBBF-DF1C3271E33B}"/>
              </a:ext>
            </a:extLst>
          </p:cNvPr>
          <p:cNvSpPr txBox="1"/>
          <p:nvPr/>
        </p:nvSpPr>
        <p:spPr>
          <a:xfrm>
            <a:off x="3453962" y="6905727"/>
            <a:ext cx="3404038" cy="461665"/>
          </a:xfrm>
          <a:prstGeom prst="rect">
            <a:avLst/>
          </a:prstGeom>
          <a:noFill/>
        </p:spPr>
        <p:txBody>
          <a:bodyPr wrap="squar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4．その他の指導事項</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（措置が必要である場合は○を付けてください。）　</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Các mục hướng dẫn khác</a:t>
            </a:r>
          </a:p>
          <a:p>
            <a:pPr rtl="0"/>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  (Nếu cần, vui lòng khoanh tròn các biện pháp cần thiết.)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graphicFrame>
        <p:nvGraphicFramePr>
          <p:cNvPr id="35" name="表 35">
            <a:extLst>
              <a:ext uri="{FF2B5EF4-FFF2-40B4-BE49-F238E27FC236}">
                <a16:creationId xmlns:a16="http://schemas.microsoft.com/office/drawing/2014/main" id="{239576E9-9AD7-4BDE-8277-D17EB89F5614}"/>
              </a:ext>
            </a:extLst>
          </p:cNvPr>
          <p:cNvGraphicFramePr>
            <a:graphicFrameLocks noGrp="1"/>
          </p:cNvGraphicFramePr>
          <p:nvPr>
            <p:extLst>
              <p:ext uri="{D42A27DB-BD31-4B8C-83A1-F6EECF244321}">
                <p14:modId xmlns:p14="http://schemas.microsoft.com/office/powerpoint/2010/main" val="3867052156"/>
              </p:ext>
            </p:extLst>
          </p:nvPr>
        </p:nvGraphicFramePr>
        <p:xfrm>
          <a:off x="3519942" y="7431776"/>
          <a:ext cx="3219501" cy="834379"/>
        </p:xfrm>
        <a:graphic>
          <a:graphicData uri="http://schemas.openxmlformats.org/drawingml/2006/table">
            <a:tbl>
              <a:tblPr firstRow="1" bandRow="1">
                <a:tableStyleId>{5C22544A-7EE6-4342-B048-85BDC9FD1C3A}</a:tableStyleId>
              </a:tblPr>
              <a:tblGrid>
                <a:gridCol w="2501346">
                  <a:extLst>
                    <a:ext uri="{9D8B030D-6E8A-4147-A177-3AD203B41FA5}">
                      <a16:colId xmlns:a16="http://schemas.microsoft.com/office/drawing/2014/main" val="1219782748"/>
                    </a:ext>
                  </a:extLst>
                </a:gridCol>
                <a:gridCol w="718155">
                  <a:extLst>
                    <a:ext uri="{9D8B030D-6E8A-4147-A177-3AD203B41FA5}">
                      <a16:colId xmlns:a16="http://schemas.microsoft.com/office/drawing/2014/main" val="1904825283"/>
                    </a:ext>
                  </a:extLst>
                </a:gridCol>
              </a:tblGrid>
              <a:tr h="499099">
                <a:tc>
                  <a:txBody>
                    <a:bodyPr/>
                    <a:lstStyle/>
                    <a:p>
                      <a:pPr rtl="0"/>
                      <a:r>
                        <a:rPr lang="vi" sz="800" b="0" dirty="0">
                          <a:solidFill>
                            <a:schemeClr val="tx1"/>
                          </a:solidFill>
                          <a:latin typeface="Times New Roman" panose="02020603050405020304" pitchFamily="18" charset="0"/>
                          <a:ea typeface="+mn-ea"/>
                          <a:cs typeface="Times New Roman" panose="02020603050405020304" pitchFamily="18" charset="0"/>
                        </a:rPr>
                        <a:t>妊娠中の通勤緩和の措置（在宅勤務を含む。）　</a:t>
                      </a:r>
                    </a:p>
                    <a:p>
                      <a:pPr rtl="0"/>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giảm bớt việc đi lại khi mang thai </a:t>
                      </a:r>
                      <a:endParaRPr 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(Bao gồm cả làm việc tại nhà.)</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0"/>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687144"/>
                  </a:ext>
                </a:extLst>
              </a:tr>
              <a:tr h="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mn-ea"/>
                          <a:cs typeface="Times New Roman" panose="02020603050405020304" pitchFamily="18" charset="0"/>
                        </a:rPr>
                        <a:t>妊娠中の休憩に関する措置</a:t>
                      </a:r>
                    </a:p>
                    <a:p>
                      <a:pPr rtl="0"/>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liên quan đến nghỉ ngơi khi mang thai</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0"/>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2658848"/>
                  </a:ext>
                </a:extLst>
              </a:tr>
            </a:tbl>
          </a:graphicData>
        </a:graphic>
      </p:graphicFrame>
      <p:cxnSp>
        <p:nvCxnSpPr>
          <p:cNvPr id="37" name="直線コネクタ 36">
            <a:extLst>
              <a:ext uri="{FF2B5EF4-FFF2-40B4-BE49-F238E27FC236}">
                <a16:creationId xmlns:a16="http://schemas.microsoft.com/office/drawing/2014/main" id="{A4461B41-561D-4069-AB2C-9D6211A8919C}"/>
              </a:ext>
            </a:extLst>
          </p:cNvPr>
          <p:cNvCxnSpPr>
            <a:cxnSpLocks/>
          </p:cNvCxnSpPr>
          <p:nvPr/>
        </p:nvCxnSpPr>
        <p:spPr>
          <a:xfrm>
            <a:off x="4955962" y="9273480"/>
            <a:ext cx="178348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FB34661-7DD9-43BF-82F0-C182ADEC4B73}"/>
              </a:ext>
            </a:extLst>
          </p:cNvPr>
          <p:cNvCxnSpPr>
            <a:cxnSpLocks/>
          </p:cNvCxnSpPr>
          <p:nvPr/>
        </p:nvCxnSpPr>
        <p:spPr>
          <a:xfrm>
            <a:off x="4958421" y="9561512"/>
            <a:ext cx="18002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4B74E975-D819-4DB6-AD78-D2D20764F0B0}"/>
              </a:ext>
            </a:extLst>
          </p:cNvPr>
          <p:cNvSpPr/>
          <p:nvPr/>
        </p:nvSpPr>
        <p:spPr>
          <a:xfrm>
            <a:off x="153119" y="6338076"/>
            <a:ext cx="6586324" cy="5447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graphicFrame>
        <p:nvGraphicFramePr>
          <p:cNvPr id="2" name="表 2">
            <a:extLst>
              <a:ext uri="{FF2B5EF4-FFF2-40B4-BE49-F238E27FC236}">
                <a16:creationId xmlns:a16="http://schemas.microsoft.com/office/drawing/2014/main" id="{B33E57B8-F83B-45B1-9E6F-73921608A60F}"/>
              </a:ext>
            </a:extLst>
          </p:cNvPr>
          <p:cNvGraphicFramePr>
            <a:graphicFrameLocks noGrp="1"/>
          </p:cNvGraphicFramePr>
          <p:nvPr>
            <p:extLst>
              <p:ext uri="{D42A27DB-BD31-4B8C-83A1-F6EECF244321}">
                <p14:modId xmlns:p14="http://schemas.microsoft.com/office/powerpoint/2010/main" val="1279075818"/>
              </p:ext>
            </p:extLst>
          </p:nvPr>
        </p:nvGraphicFramePr>
        <p:xfrm>
          <a:off x="154644" y="7325096"/>
          <a:ext cx="3092419" cy="1097280"/>
        </p:xfrm>
        <a:graphic>
          <a:graphicData uri="http://schemas.openxmlformats.org/drawingml/2006/table">
            <a:tbl>
              <a:tblPr firstRow="1" bandRow="1">
                <a:tableStyleId>{5C22544A-7EE6-4342-B048-85BDC9FD1C3A}</a:tableStyleId>
              </a:tblPr>
              <a:tblGrid>
                <a:gridCol w="2694334">
                  <a:extLst>
                    <a:ext uri="{9D8B030D-6E8A-4147-A177-3AD203B41FA5}">
                      <a16:colId xmlns:a16="http://schemas.microsoft.com/office/drawing/2014/main" val="3461174147"/>
                    </a:ext>
                  </a:extLst>
                </a:gridCol>
                <a:gridCol w="398085">
                  <a:extLst>
                    <a:ext uri="{9D8B030D-6E8A-4147-A177-3AD203B41FA5}">
                      <a16:colId xmlns:a16="http://schemas.microsoft.com/office/drawing/2014/main" val="2492659300"/>
                    </a:ext>
                  </a:extLst>
                </a:gridCol>
              </a:tblGrid>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1週間 1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2404680"/>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2週間 2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1735103"/>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4週間 4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597219"/>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その他 Khác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4083693"/>
                  </a:ext>
                </a:extLst>
              </a:tr>
            </a:tbl>
          </a:graphicData>
        </a:graphic>
      </p:graphicFrame>
      <p:sp>
        <p:nvSpPr>
          <p:cNvPr id="3" name="テキスト ボックス 2"/>
          <p:cNvSpPr txBox="1"/>
          <p:nvPr/>
        </p:nvSpPr>
        <p:spPr>
          <a:xfrm>
            <a:off x="3279163" y="5703218"/>
            <a:ext cx="3490916" cy="400110"/>
          </a:xfrm>
          <a:prstGeom prst="rect">
            <a:avLst/>
          </a:prstGeom>
          <a:noFill/>
        </p:spPr>
        <p:txBody>
          <a:bodyPr wrap="square" rtlCol="0">
            <a:spAutoFit/>
          </a:bodyPr>
          <a:lstStyle/>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（注）　 「身体的負担の大きい作業」のうち、特定の作業について制限の必要がある場合には、</a:t>
            </a:r>
            <a:endParaRPr kumimoji="1" lang="en-US" altLang="ja-JP"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指導事項欄に〇を付けた上で、具体的な作業を○で囲んでください。</a:t>
            </a: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(Lưu ý) Nếu công việc cụ thể bị hạn chế thuộc công việc nặng nhọc về thể chất, </a:t>
            </a:r>
            <a:endParaRPr kumimoji="1" lang="en-US" altLang="ja-JP"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vui lòng điền 〇 bên cột mục hướng dẫn và khoanh tròn công việc cụ thể.</a:t>
            </a:r>
          </a:p>
        </p:txBody>
      </p:sp>
      <p:sp>
        <p:nvSpPr>
          <p:cNvPr id="6" name="スライド番号プレースホルダー 5"/>
          <p:cNvSpPr>
            <a:spLocks noGrp="1"/>
          </p:cNvSpPr>
          <p:nvPr>
            <p:ph type="sldNum" sz="quarter" idx="12"/>
          </p:nvPr>
        </p:nvSpPr>
        <p:spPr>
          <a:xfrm>
            <a:off x="5218580" y="9504786"/>
            <a:ext cx="1600200" cy="527402"/>
          </a:xfrm>
        </p:spPr>
        <p:txBody>
          <a:bodyPr rtlCol="0"/>
          <a:lstStyle/>
          <a:p>
            <a:pPr rtl="0"/>
            <a:fld id="{9E2A29CB-BA86-48A6-80E1-CB8750A963B5}" type="slidenum">
              <a:rPr kumimoji="1" lang="ja-JP" altLang="en-US" smtClean="0">
                <a:latin typeface="Times New Roman" panose="02020603050405020304" pitchFamily="18" charset="0"/>
                <a:cs typeface="Times New Roman" panose="02020603050405020304" pitchFamily="18" charset="0"/>
              </a:rPr>
              <a:t>1</a:t>
            </a:fld>
            <a:endParaRPr kumimoji="1" lang="ja-JP" altLang="en-US" dirty="0">
              <a:latin typeface="Times New Roman" panose="02020603050405020304" pitchFamily="18" charset="0"/>
              <a:cs typeface="Times New Roman" panose="02020603050405020304" pitchFamily="18" charset="0"/>
            </a:endParaRPr>
          </a:p>
        </p:txBody>
      </p:sp>
      <p:sp>
        <p:nvSpPr>
          <p:cNvPr id="31" name="テキスト ボックス 30">
            <a:extLst>
              <a:ext uri="{FF2B5EF4-FFF2-40B4-BE49-F238E27FC236}">
                <a16:creationId xmlns:a16="http://schemas.microsoft.com/office/drawing/2014/main" id="{E0C5B9B2-DB3C-49FD-B1EB-86D0D6011B86}"/>
              </a:ext>
            </a:extLst>
          </p:cNvPr>
          <p:cNvSpPr txBox="1"/>
          <p:nvPr/>
        </p:nvSpPr>
        <p:spPr>
          <a:xfrm>
            <a:off x="6263747" y="406"/>
            <a:ext cx="586973" cy="180425"/>
          </a:xfrm>
          <a:prstGeom prst="rect">
            <a:avLst/>
          </a:prstGeom>
          <a:noFill/>
          <a:ln>
            <a:solidFill>
              <a:schemeClr val="tx1"/>
            </a:solidFill>
          </a:ln>
        </p:spPr>
        <p:txBody>
          <a:bodyPr wrap="square" lIns="36000" tIns="36000" rIns="36000" bIns="36000" rtlCol="0">
            <a:spAutoFit/>
          </a:bodyPr>
          <a:lstStyle/>
          <a:p>
            <a:pPr algn="ctr" rtl="0"/>
            <a:r>
              <a:rPr lang="ja-JP" altLang="en-US" sz="700" dirty="0">
                <a:latin typeface="Times New Roman" panose="02020603050405020304" pitchFamily="18" charset="0"/>
                <a:cs typeface="Times New Roman" panose="02020603050405020304" pitchFamily="18" charset="0"/>
              </a:rPr>
              <a:t>ベトナム</a:t>
            </a:r>
            <a:r>
              <a:rPr lang="vi" sz="700" dirty="0">
                <a:latin typeface="Times New Roman" panose="02020603050405020304" pitchFamily="18" charset="0"/>
                <a:cs typeface="Times New Roman" panose="02020603050405020304" pitchFamily="18" charset="0"/>
              </a:rPr>
              <a:t>語</a:t>
            </a:r>
          </a:p>
        </p:txBody>
      </p:sp>
    </p:spTree>
    <p:extLst>
      <p:ext uri="{BB962C8B-B14F-4D97-AF65-F5344CB8AC3E}">
        <p14:creationId xmlns:p14="http://schemas.microsoft.com/office/powerpoint/2010/main" val="229307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290619676"/>
              </p:ext>
            </p:extLst>
          </p:nvPr>
        </p:nvGraphicFramePr>
        <p:xfrm>
          <a:off x="116632" y="260278"/>
          <a:ext cx="6628998" cy="9272104"/>
        </p:xfrm>
        <a:graphic>
          <a:graphicData uri="http://schemas.openxmlformats.org/drawingml/2006/table">
            <a:tbl>
              <a:tblPr firstRow="1" bandRow="1">
                <a:tableStyleId>{5C22544A-7EE6-4342-B048-85BDC9FD1C3A}</a:tableStyleId>
              </a:tblPr>
              <a:tblGrid>
                <a:gridCol w="1368152">
                  <a:extLst>
                    <a:ext uri="{9D8B030D-6E8A-4147-A177-3AD203B41FA5}">
                      <a16:colId xmlns:a16="http://schemas.microsoft.com/office/drawing/2014/main" val="2482963872"/>
                    </a:ext>
                  </a:extLst>
                </a:gridCol>
                <a:gridCol w="5260846">
                  <a:extLst>
                    <a:ext uri="{9D8B030D-6E8A-4147-A177-3AD203B41FA5}">
                      <a16:colId xmlns:a16="http://schemas.microsoft.com/office/drawing/2014/main" val="1890553930"/>
                    </a:ext>
                  </a:extLst>
                </a:gridCol>
              </a:tblGrid>
              <a:tr h="301947">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b="0">
                          <a:solidFill>
                            <a:schemeClr val="tx1"/>
                          </a:solidFill>
                          <a:latin typeface="Times New Roman" panose="02020603050405020304" pitchFamily="18" charset="0"/>
                          <a:ea typeface="+mn-ea"/>
                          <a:cs typeface="Times New Roman" panose="02020603050405020304" pitchFamily="18" charset="0"/>
                        </a:rPr>
                        <a:t>症状名等</a:t>
                      </a:r>
                    </a:p>
                    <a:p>
                      <a:pP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Tên triệu chứng, v.v...</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9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措置の例　Ví dụ về biện pháp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44138102"/>
                  </a:ext>
                </a:extLst>
              </a:tr>
              <a:tr h="571498">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つわり、妊娠悪阻</a:t>
                      </a:r>
                    </a:p>
                    <a:p>
                      <a:pPr rtl="0"/>
                      <a:r>
                        <a:rPr lang="vi" sz="800" dirty="0">
                          <a:solidFill>
                            <a:schemeClr val="tx1"/>
                          </a:solidFill>
                          <a:latin typeface="Times New Roman" panose="02020603050405020304" pitchFamily="18" charset="0"/>
                          <a:ea typeface="+mn-ea"/>
                          <a:cs typeface="Times New Roman" panose="02020603050405020304" pitchFamily="18" charset="0"/>
                        </a:rPr>
                        <a:t>Buồn nôn buổi sáng, nôn mửa nghiêm trọng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勤務時間の短縮、身体的負担の大きい作業（長時間作業場を離れることのできない作業)の制限、においがきつい・換気が悪い・高温多湿などのつわり症状を増悪させる環境における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rút ngắn thời gian làm việc, hạn chế công việc nặng nhọc về thể chất (công việc mà người lao động không thể rời nơi làm việc trong nhiều giờ), hạn chế làm việc trong môi trường có mùi khó chịu/thông gió kém/nhiệt độ và độ ẩm cao, có thể làm trầm trọng thêm các triệu chứng buồn nôn buổi sáng,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43439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貧血、めまい・立ちくらみ</a:t>
                      </a:r>
                    </a:p>
                    <a:p>
                      <a:pPr rtl="0"/>
                      <a:r>
                        <a:rPr lang="vi" sz="800" spc="0" dirty="0">
                          <a:solidFill>
                            <a:schemeClr val="tx1"/>
                          </a:solidFill>
                          <a:latin typeface="Times New Roman" panose="02020603050405020304" pitchFamily="18" charset="0"/>
                          <a:ea typeface="+mn-ea"/>
                          <a:cs typeface="Times New Roman" panose="02020603050405020304" pitchFamily="18" charset="0"/>
                        </a:rPr>
                        <a:t>Thiếu máu, choáng váng/chóng mặt</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勤務時間の短縮、身体的負担の大きい作業（高所や不安定な足場での作業）の制限、ストレス・緊張を多く感じる作業の制限、通勤緩和、休憩の配慮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(làm việc trên cao hoặc địa hình không ổn định), hạn chế công việc căng thẳng,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9908365"/>
                  </a:ext>
                </a:extLst>
              </a:tr>
              <a:tr h="543504">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腹部緊満感、子宮収縮</a:t>
                      </a:r>
                      <a:endParaRPr kumimoji="1" lang="ja-JP" altLang="en-US" sz="800" dirty="0">
                        <a:solidFill>
                          <a:schemeClr val="tx1"/>
                        </a:solidFill>
                        <a:latin typeface="Times New Roman" panose="02020603050405020304" pitchFamily="18" charset="0"/>
                        <a:ea typeface="+mn-ea"/>
                        <a:cs typeface="Times New Roman" panose="02020603050405020304" pitchFamily="18" charset="0"/>
                      </a:endParaRPr>
                    </a:p>
                    <a:p>
                      <a:pP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Chướng bụng, co thắt tử cung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休業（入院加療・自宅療養）、勤務時間の短縮、身体的負担の大きい作業（長時間の立作業、同一姿勢を強制される作業、長時間作業場所を離れることのできない作業）の制限、通勤緩和、休憩の配慮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(công việc phải đứng nhiều giờ, công việc đòi hỏi người lao động phải giữ nguyên một tư thế, công việc mà người lao động không thể rời nơi làm việc trong nhiều giờ),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036978"/>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腹痛</a:t>
                      </a:r>
                    </a:p>
                    <a:p>
                      <a:pPr rtl="0"/>
                      <a:r>
                        <a:rPr lang="vi" sz="800" dirty="0">
                          <a:solidFill>
                            <a:schemeClr val="tx1"/>
                          </a:solidFill>
                          <a:latin typeface="Times New Roman" panose="02020603050405020304" pitchFamily="18" charset="0"/>
                          <a:ea typeface="+mn-ea"/>
                          <a:cs typeface="Times New Roman" panose="02020603050405020304" pitchFamily="18" charset="0"/>
                        </a:rPr>
                        <a:t>Đau bụng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休業（入院加療）、疾患名に応じた主治医等からの具体的な措置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các biện pháp cụ thể của bác sĩ phụ trách theo bệnh tình,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4647434"/>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性器出血</a:t>
                      </a:r>
                    </a:p>
                    <a:p>
                      <a:pPr rtl="0"/>
                      <a:r>
                        <a:rPr lang="vi" sz="800" dirty="0">
                          <a:solidFill>
                            <a:schemeClr val="tx1"/>
                          </a:solidFill>
                          <a:latin typeface="Times New Roman" panose="02020603050405020304" pitchFamily="18" charset="0"/>
                          <a:ea typeface="+mn-ea"/>
                          <a:cs typeface="Times New Roman" panose="02020603050405020304" pitchFamily="18" charset="0"/>
                        </a:rPr>
                        <a:t>Chảy máu âm đạo</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休業（入院加療）、疾患名に応じた主治医等からの具体的な措置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các biện pháp cụ thể của bác sĩ phụ trách theo bệnh tình,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792496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腰痛</a:t>
                      </a:r>
                    </a:p>
                    <a:p>
                      <a:pPr rtl="0"/>
                      <a:r>
                        <a:rPr lang="vi" sz="8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lưng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休業（自宅療養）、身体的に負担の大きい作業（長時間の立作業、同一姿勢を強制される作業、腰に負担のかかる作業）　の制限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(chăm sóc sức khỏe tại nhà), hạn chế công việc nặng nhọc về thể chất (công việc phải đứng nhiều giờ, công việc đòi hỏi người lao động phải giữ nguyên một tư thế, công việc gây áp lực nặng lên thắt lưng),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9480090"/>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痔</a:t>
                      </a:r>
                    </a:p>
                    <a:p>
                      <a:pPr rtl="0"/>
                      <a:r>
                        <a:rPr lang="vi" sz="800" dirty="0">
                          <a:solidFill>
                            <a:schemeClr val="tx1"/>
                          </a:solidFill>
                          <a:latin typeface="Times New Roman" panose="02020603050405020304" pitchFamily="18" charset="0"/>
                          <a:ea typeface="+mn-ea"/>
                          <a:cs typeface="Times New Roman" panose="02020603050405020304" pitchFamily="18" charset="0"/>
                        </a:rPr>
                        <a:t>Bệnh trĩ</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86183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静脈瘤</a:t>
                      </a:r>
                    </a:p>
                    <a:p>
                      <a:pPr rtl="0"/>
                      <a:r>
                        <a:rPr lang="vi" sz="800">
                          <a:solidFill>
                            <a:schemeClr val="tx1"/>
                          </a:solidFill>
                          <a:latin typeface="Times New Roman" panose="02020603050405020304" pitchFamily="18" charset="0"/>
                          <a:ea typeface="+mn-ea"/>
                          <a:cs typeface="Times New Roman" panose="02020603050405020304" pitchFamily="18" charset="0"/>
                        </a:rPr>
                        <a:t>Giãn tĩnh mạch</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3323612"/>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浮腫</a:t>
                      </a:r>
                    </a:p>
                    <a:p>
                      <a:pPr rtl="0"/>
                      <a:r>
                        <a:rPr lang="vi" sz="800" dirty="0">
                          <a:solidFill>
                            <a:schemeClr val="tx1"/>
                          </a:solidFill>
                          <a:latin typeface="Times New Roman" panose="02020603050405020304" pitchFamily="18" charset="0"/>
                          <a:ea typeface="+mn-ea"/>
                          <a:cs typeface="Times New Roman" panose="02020603050405020304" pitchFamily="18" charset="0"/>
                        </a:rPr>
                        <a:t>Phù nề</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65688"/>
                  </a:ext>
                </a:extLst>
              </a:tr>
              <a:tr h="354676">
                <a:tc>
                  <a:txBody>
                    <a:bodyPr/>
                    <a:lstStyle/>
                    <a:p>
                      <a:pPr marL="0" marR="0" lvl="0" indent="0" algn="l" defTabSz="685796" rtl="0" eaLnBrk="1" fontAlgn="auto" latinLnBrk="0" hangingPunct="1">
                        <a:lnSpc>
                          <a:spcPts val="1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手や手首の痛み</a:t>
                      </a:r>
                      <a:endParaRPr kumimoji="1" lang="en-US" altLang="ja-JP" sz="80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Đau ở bàn tay hoặc cổ tay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身体的負担の大きい作業（同一姿勢を強制される作業）の制限、休憩の配慮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Hạn chế công việc nặng nhọc về thể chất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3959017"/>
                  </a:ext>
                </a:extLst>
              </a:tr>
              <a:tr h="465193">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頻尿、排尿時痛、残尿感</a:t>
                      </a:r>
                      <a:endParaRPr kumimoji="1" lang="ja-JP" altLang="en-US" sz="700" dirty="0">
                        <a:solidFill>
                          <a:schemeClr val="tx1"/>
                        </a:solidFill>
                        <a:latin typeface="Times New Roman" panose="02020603050405020304" pitchFamily="18" charset="0"/>
                        <a:ea typeface="+mn-ea"/>
                        <a:cs typeface="Times New Roman" panose="02020603050405020304" pitchFamily="18" charset="0"/>
                      </a:endParaRPr>
                    </a:p>
                    <a:p>
                      <a:pPr rtl="0"/>
                      <a:r>
                        <a:rPr lang="vi" sz="700" dirty="0">
                          <a:solidFill>
                            <a:schemeClr val="tx1"/>
                          </a:solidFill>
                          <a:latin typeface="Times New Roman" panose="02020603050405020304" pitchFamily="18" charset="0"/>
                          <a:ea typeface="+mn-ea"/>
                          <a:cs typeface="Times New Roman" panose="02020603050405020304" pitchFamily="18" charset="0"/>
                        </a:rPr>
                        <a:t>Đi tiểu thường xuyên, đau khi đi tiểu, cảm giác còn sót nước tiểu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休業（入院加療・自宅療養）、身体的負担の大きい作業（寒い場所での作業、長時間作業場を離れることのできない作業）の制限、休憩の配慮　など</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(công việc ở nơi lạnh lẽo, công việc mà người lao động không thể rời nơi làm việc trong nhiều giờ), cân nhắc nghỉ ngơi, v.v...</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3038012"/>
                  </a:ext>
                </a:extLst>
              </a:tr>
              <a:tr h="39713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全身倦怠感</a:t>
                      </a:r>
                    </a:p>
                    <a:p>
                      <a:pPr rtl="0"/>
                      <a:r>
                        <a:rPr lang="vi" sz="700" dirty="0">
                          <a:solidFill>
                            <a:schemeClr val="tx1"/>
                          </a:solidFill>
                          <a:latin typeface="Times New Roman" panose="02020603050405020304" pitchFamily="18" charset="0"/>
                          <a:ea typeface="+mn-ea"/>
                          <a:cs typeface="Times New Roman" panose="02020603050405020304" pitchFamily="18" charset="0"/>
                        </a:rPr>
                        <a:t>Cảm giác khó chịu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休業（入院加療・自宅療養）、勤務時間の短縮、身体的負担の大きい作業の制限、休憩の配慮、疾患名に応じた主治医等からの具体的な措置　など　　</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cân nhắc nghỉ ngơi, các biện pháp cụ thể của bác sĩ phụ trách theo bệnh tình,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0851836"/>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動悸</a:t>
                      </a:r>
                    </a:p>
                    <a:p>
                      <a:pPr rtl="0"/>
                      <a:r>
                        <a:rPr lang="vi" sz="700" dirty="0">
                          <a:solidFill>
                            <a:schemeClr val="tx1"/>
                          </a:solidFill>
                          <a:latin typeface="Times New Roman" panose="02020603050405020304" pitchFamily="18" charset="0"/>
                          <a:ea typeface="+mn-ea"/>
                          <a:cs typeface="Times New Roman" panose="02020603050405020304" pitchFamily="18" charset="0"/>
                        </a:rPr>
                        <a:t>Đánh trống ngực</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休業（入院加療・自宅療養）、身体的負担の大きい作業の制限、疾患名に応じた主治医等からの具体的な措置　など</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các biện pháp cụ thể của bác sĩ phụ trách theo bệnh tình, v.v...</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496407"/>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頭痛</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đầu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休業（入院加療・自宅療養）、身体的負担の大きい作業の制限、疾患名に応じた主治医等からの具体的な措置　など　</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các biện pháp cụ thể của bác sĩ phụ trách theo bệnh tình,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1493075"/>
                  </a:ext>
                </a:extLst>
              </a:tr>
              <a:tr h="45292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血圧の上昇</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Tăng huyết áp</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休業（入院加療・自宅療養）、勤務時間の短縮、身体的負担の大きい作業の制限、ストレス・緊張を多く感じる作業の制限、疾患名に応じた主治医等からの具体的な措置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các biện pháp cụ thể của bác sĩ phụ trách theo bệnh tình,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5918187"/>
                  </a:ext>
                </a:extLst>
              </a:tr>
              <a:tr h="379045">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蛋白尿　</a:t>
                      </a:r>
                    </a:p>
                    <a:p>
                      <a:pPr rtl="0"/>
                      <a:r>
                        <a:rPr lang="vi" sz="700" dirty="0">
                          <a:solidFill>
                            <a:schemeClr val="tx1"/>
                          </a:solidFill>
                          <a:latin typeface="Times New Roman" panose="02020603050405020304" pitchFamily="18" charset="0"/>
                          <a:ea typeface="+mn-ea"/>
                          <a:cs typeface="Times New Roman" panose="02020603050405020304" pitchFamily="18" charset="0"/>
                        </a:rPr>
                        <a:t>Protein niệu</a:t>
                      </a: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　など　</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889858"/>
                  </a:ext>
                </a:extLst>
              </a:tr>
              <a:tr h="29589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妊娠糖尿病</a:t>
                      </a:r>
                    </a:p>
                    <a:p>
                      <a:pPr rtl="0"/>
                      <a:r>
                        <a:rPr lang="vi" sz="700" dirty="0">
                          <a:solidFill>
                            <a:schemeClr val="tx1"/>
                          </a:solidFill>
                          <a:latin typeface="Times New Roman" panose="02020603050405020304" pitchFamily="18" charset="0"/>
                          <a:ea typeface="+mn-ea"/>
                          <a:cs typeface="Times New Roman" panose="02020603050405020304" pitchFamily="18" charset="0"/>
                        </a:rPr>
                        <a:t>Bệnh tiểu đường khi mang thai</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休業（入院加療・自宅療養）、疾患名に応じた主治医等からの具体的な措置（インスリン治療中等への配慮）　など　</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các biện pháp cụ thể của bác sĩ phụ trách theo bệnh tình (Cân nhắc điều trị bằng insulin),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6687950"/>
                  </a:ext>
                </a:extLst>
              </a:tr>
              <a:tr h="51331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赤ちゃん（胎児）が週数に比べ小さい</a:t>
                      </a:r>
                    </a:p>
                    <a:p>
                      <a:pPr rtl="0"/>
                      <a:r>
                        <a:rPr lang="vi" sz="700">
                          <a:solidFill>
                            <a:schemeClr val="tx1"/>
                          </a:solidFill>
                          <a:latin typeface="Times New Roman" panose="02020603050405020304" pitchFamily="18" charset="0"/>
                          <a:ea typeface="+mn-ea"/>
                          <a:cs typeface="Times New Roman" panose="02020603050405020304" pitchFamily="18" charset="0"/>
                        </a:rPr>
                        <a:t>Em bé (thai nhi) nhỏ so với số tuần tuổi thai</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9490532"/>
                  </a:ext>
                </a:extLst>
              </a:tr>
              <a:tr h="362336">
                <a:tc>
                  <a:txBody>
                    <a:bodyPr/>
                    <a:lstStyle/>
                    <a:p>
                      <a:pPr rtl="0"/>
                      <a:r>
                        <a:rPr lang="vi" sz="700" dirty="0">
                          <a:solidFill>
                            <a:schemeClr val="tx1"/>
                          </a:solidFill>
                          <a:latin typeface="Times New Roman" panose="02020603050405020304" pitchFamily="18" charset="0"/>
                          <a:ea typeface="+mn-ea"/>
                          <a:cs typeface="Times New Roman" panose="02020603050405020304" pitchFamily="18" charset="0"/>
                        </a:rPr>
                        <a:t>多胎妊娠 Đa thai (　　　胎 thai), </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06968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a:solidFill>
                            <a:schemeClr val="tx1"/>
                          </a:solidFill>
                          <a:latin typeface="Times New Roman" panose="02020603050405020304" pitchFamily="18" charset="0"/>
                          <a:ea typeface="+mn-ea"/>
                          <a:cs typeface="Times New Roman" panose="02020603050405020304" pitchFamily="18" charset="0"/>
                        </a:rPr>
                        <a:t>産後体調が悪い</a:t>
                      </a:r>
                    </a:p>
                    <a:p>
                      <a:pPr rtl="0"/>
                      <a:r>
                        <a:rPr lang="vi" sz="7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Cảm thấy ốm sau khi sinh con</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0183072"/>
                  </a:ext>
                </a:extLst>
              </a:tr>
              <a:tr h="43240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500" dirty="0">
                          <a:solidFill>
                            <a:schemeClr val="tx1"/>
                          </a:solidFill>
                          <a:latin typeface="Times New Roman" panose="02020603050405020304" pitchFamily="18" charset="0"/>
                          <a:ea typeface="+mn-ea"/>
                          <a:cs typeface="Times New Roman" panose="02020603050405020304" pitchFamily="18" charset="0"/>
                        </a:rPr>
                        <a:t>妊娠中・産後の不安・不眠・落ち着かないなど</a:t>
                      </a:r>
                    </a:p>
                    <a:p>
                      <a:pPr rtl="0"/>
                      <a:r>
                        <a:rPr lang="vi" sz="600" dirty="0">
                          <a:solidFill>
                            <a:schemeClr val="tx1"/>
                          </a:solidFill>
                          <a:latin typeface="Times New Roman" panose="02020603050405020304" pitchFamily="18" charset="0"/>
                          <a:ea typeface="+mn-ea"/>
                          <a:cs typeface="Times New Roman" panose="02020603050405020304" pitchFamily="18" charset="0"/>
                        </a:rPr>
                        <a:t>Lo lắng / mất ngủ /khó chịu, v.v... khi mang thai / sau khi sinh con</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5881569"/>
                  </a:ext>
                </a:extLst>
              </a:tr>
              <a:tr h="28954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合併症等（自由記載）</a:t>
                      </a:r>
                      <a:endParaRPr kumimoji="1" lang="zh-TW"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Biến chứng, v.v... (tự ghi)</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疾患名に応じた主治医等からの具体的な措置、もしくは上記の症状名等から参照できる措置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cụ thể của bác sĩ phụ trách theo bệnh tình, hoặc các biện pháp có thể tham khảo từ tên của các triệu chứng, v.v... nêu trên</a:t>
                      </a:r>
                      <a:endParaRPr kumimoji="1" lang="ja-JP" altLang="en-US" sz="5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3373217"/>
                  </a:ext>
                </a:extLst>
              </a:tr>
            </a:tbl>
          </a:graphicData>
        </a:graphic>
      </p:graphicFrame>
      <p:sp>
        <p:nvSpPr>
          <p:cNvPr id="7" name="テキスト ボックス 6"/>
          <p:cNvSpPr txBox="1"/>
          <p:nvPr/>
        </p:nvSpPr>
        <p:spPr>
          <a:xfrm>
            <a:off x="0" y="29445"/>
            <a:ext cx="6741368" cy="230832"/>
          </a:xfrm>
          <a:prstGeom prst="rect">
            <a:avLst/>
          </a:prstGeom>
          <a:noFill/>
        </p:spPr>
        <p:txBody>
          <a:bodyPr wrap="square" rtlCol="0">
            <a:spAutoFit/>
          </a:bodyPr>
          <a:lstStyle/>
          <a:p>
            <a:pPr rtl="0"/>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（参考）症状等に対して考えられる措置の例　 (Tham khảo) Ví dụ về các biện pháp được cân nhắc để thực hiện đối với các triệu chứng, v.v...</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a:xfrm>
            <a:off x="6435287" y="9372432"/>
            <a:ext cx="306081" cy="295689"/>
          </a:xfrm>
        </p:spPr>
        <p:txBody>
          <a:bodyPr rtlCol="0"/>
          <a:lstStyle/>
          <a:p>
            <a:pPr rtl="0"/>
            <a:fld id="{9E2A29CB-BA86-48A6-80E1-CB8750A963B5}" type="slidenum">
              <a:rPr kumimoji="1" lang="ja-JP" altLang="en-US" smtClean="0"/>
              <a:t>2</a:t>
            </a:fld>
            <a:endParaRPr kumimoji="1" lang="ja-JP" altLang="en-US" dirty="0"/>
          </a:p>
        </p:txBody>
      </p:sp>
      <p:sp>
        <p:nvSpPr>
          <p:cNvPr id="5" name="テキスト ボックス 4">
            <a:extLst>
              <a:ext uri="{FF2B5EF4-FFF2-40B4-BE49-F238E27FC236}">
                <a16:creationId xmlns:a16="http://schemas.microsoft.com/office/drawing/2014/main" id="{AF7CD372-6534-43B4-BF38-6A57456178EB}"/>
              </a:ext>
            </a:extLst>
          </p:cNvPr>
          <p:cNvSpPr txBox="1"/>
          <p:nvPr/>
        </p:nvSpPr>
        <p:spPr>
          <a:xfrm>
            <a:off x="4149080" y="9645722"/>
            <a:ext cx="2743696" cy="195814"/>
          </a:xfrm>
          <a:prstGeom prst="rect">
            <a:avLst/>
          </a:prstGeom>
          <a:noFill/>
          <a:ln>
            <a:noFill/>
          </a:ln>
        </p:spPr>
        <p:txBody>
          <a:bodyPr wrap="square" lIns="36000" tIns="36000" rIns="36000" bIns="36000" rtlCol="0">
            <a:spAutoFit/>
          </a:bodyPr>
          <a:lstStyle/>
          <a:p>
            <a:pPr algn="ctr" rtl="0"/>
            <a:r>
              <a:rPr lang="vi" sz="800" dirty="0"/>
              <a:t>令和</a:t>
            </a:r>
            <a:r>
              <a:rPr lang="ja-JP" altLang="en-US" sz="800"/>
              <a:t>６</a:t>
            </a:r>
            <a:r>
              <a:rPr lang="vi" sz="800"/>
              <a:t>年</a:t>
            </a:r>
            <a:r>
              <a:rPr lang="vi" sz="800" dirty="0"/>
              <a:t>３月作成　母性健康管理カード（</a:t>
            </a:r>
            <a:r>
              <a:rPr lang="ja-JP" altLang="en-US" sz="800" dirty="0"/>
              <a:t>ベトナム</a:t>
            </a:r>
            <a:r>
              <a:rPr lang="vi" sz="800" dirty="0"/>
              <a:t>語）</a:t>
            </a:r>
          </a:p>
        </p:txBody>
      </p:sp>
    </p:spTree>
    <p:extLst>
      <p:ext uri="{BB962C8B-B14F-4D97-AF65-F5344CB8AC3E}">
        <p14:creationId xmlns:p14="http://schemas.microsoft.com/office/powerpoint/2010/main" val="12567087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2517</TotalTime>
  <Words>2531</Words>
  <Application>Microsoft Office PowerPoint</Application>
  <PresentationFormat>A4 210 x 297 mm</PresentationFormat>
  <Paragraphs>190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徳永 希美(tokunaga-nozomi)</dc:creator>
  <cp:lastModifiedBy>morizane</cp:lastModifiedBy>
  <cp:revision>232</cp:revision>
  <cp:lastPrinted>2024-03-28T04:43:02Z</cp:lastPrinted>
  <dcterms:created xsi:type="dcterms:W3CDTF">2020-04-23T04:59:07Z</dcterms:created>
  <dcterms:modified xsi:type="dcterms:W3CDTF">2024-04-10T05:56:25Z</dcterms:modified>
</cp:coreProperties>
</file>