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81703" initials="User" lastIdx="1" clrIdx="0">
    <p:extLst>
      <p:ext uri="{19B8F6BF-5375-455C-9EA6-DF929625EA0E}">
        <p15:presenceInfo xmlns:p15="http://schemas.microsoft.com/office/powerpoint/2012/main" userId="8170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>
        <p:scale>
          <a:sx n="136" d="100"/>
          <a:sy n="136" d="100"/>
        </p:scale>
        <p:origin x="990" y="-3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250502" y="121530"/>
            <a:ext cx="6537541" cy="1682512"/>
            <a:chOff x="269552" y="243214"/>
            <a:chExt cx="6356995" cy="1231371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269552" y="243214"/>
              <a:ext cx="6356995" cy="1231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ctr">
                <a:lnSpc>
                  <a:spcPts val="1200"/>
                </a:lnSpc>
              </a:pPr>
              <a:r>
                <a:rPr lang="zh-CN" altLang="en-US" sz="1200" dirty="0">
                  <a:latin typeface="SimSun" panose="02010600030101010101" pitchFamily="2" charset="-122"/>
                  <a:ea typeface="SimSun" panose="02010600030101010101" pitchFamily="2" charset="-122"/>
                </a:rPr>
                <a:t>孕产妇健康管理指导事项联络卡</a:t>
              </a:r>
              <a:endParaRPr kumimoji="1" lang="ja-JP" altLang="en-US" sz="12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事業主　殿</a:t>
              </a:r>
              <a:r>
                <a:rPr kumimoji="1" lang="ja-JP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　　　　　　　　　　　　　　　　　　　　　　　　　　　　　　　　　　　　</a:t>
              </a: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年</a:t>
              </a:r>
              <a:r>
                <a:rPr kumimoji="1" lang="ja-JP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　　　</a:t>
              </a:r>
              <a:r>
                <a:rPr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月</a:t>
              </a:r>
              <a:r>
                <a:rPr kumimoji="1" lang="ja-JP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　　　</a:t>
              </a:r>
              <a:r>
                <a:rPr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日</a:t>
              </a:r>
              <a:endParaRPr kumimoji="1" lang="ja-JP" altLang="en-US" sz="10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>
                <a:lnSpc>
                  <a:spcPts val="1000"/>
                </a:lnSpc>
              </a:pP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致 雇主</a:t>
              </a:r>
              <a:r>
                <a:rPr kumimoji="1" lang="ja-JP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　　　　　　　　　　　　　　　　　　　　　　　 </a:t>
              </a: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医療機関等名</a:t>
              </a:r>
              <a:endParaRPr kumimoji="1" lang="en-US" altLang="zh-CN" sz="9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050" dirty="0">
                  <a:latin typeface="SimSun" panose="02010600030101010101" pitchFamily="2" charset="-122"/>
                  <a:ea typeface="SimSun" panose="02010600030101010101" pitchFamily="2" charset="-122"/>
                </a:rPr>
                <a:t>　　　　                                    　　</a:t>
              </a: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医疗机构等的名称</a:t>
              </a:r>
              <a:r>
                <a:rPr kumimoji="1" lang="ja-JP" altLang="en-US" sz="1000" u="dash" dirty="0">
                  <a:latin typeface="SimSun" panose="02010600030101010101" pitchFamily="2" charset="-122"/>
                  <a:ea typeface="SimSun" panose="02010600030101010101" pitchFamily="2" charset="-122"/>
                </a:rPr>
                <a:t>　</a:t>
              </a:r>
              <a:r>
                <a:rPr kumimoji="1" lang="ja-JP" altLang="en-US" sz="1100" u="dash" dirty="0">
                  <a:latin typeface="SimSun" panose="02010600030101010101" pitchFamily="2" charset="-122"/>
                  <a:ea typeface="SimSun" panose="02010600030101010101" pitchFamily="2" charset="-122"/>
                </a:rPr>
                <a:t>　　　　　　　　　　　　　　　　　　　　　</a:t>
              </a:r>
              <a:endParaRPr kumimoji="1" lang="ja-JP" altLang="en-US" sz="11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0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　　　　医師等氏名</a:t>
              </a:r>
              <a:endParaRPr kumimoji="1" lang="en-US" altLang="ja-JP" sz="1000" spc="27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100" dirty="0">
                  <a:latin typeface="SimSun" panose="02010600030101010101" pitchFamily="2" charset="-122"/>
                  <a:ea typeface="SimSun" panose="02010600030101010101" pitchFamily="2" charset="-122"/>
                </a:rPr>
                <a:t>                                            　 </a:t>
              </a:r>
              <a:r>
                <a:rPr kumimoji="1" lang="zh-CN" altLang="en-US" sz="1000" spc="270" dirty="0">
                  <a:latin typeface="SimSun" panose="02010600030101010101" pitchFamily="2" charset="-122"/>
                  <a:ea typeface="SimSun" panose="02010600030101010101" pitchFamily="2" charset="-122"/>
                </a:rPr>
                <a:t>医生等的姓名</a:t>
              </a:r>
              <a:endParaRPr kumimoji="1" lang="en-US" altLang="zh-CN" sz="1000" spc="27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  <a:endParaRPr kumimoji="1" lang="ja-JP" altLang="en-US" sz="10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>
                <a:lnSpc>
                  <a:spcPts val="1000"/>
                </a:lnSpc>
              </a:pP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关于下述</a:t>
              </a:r>
              <a:r>
                <a:rPr kumimoji="1" lang="en-US" altLang="zh-CN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1</a:t>
              </a: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的人员，根据健康检查和保健指导的结果，认定为需要采取下述</a:t>
              </a:r>
              <a:r>
                <a:rPr kumimoji="1" lang="en-US" altLang="zh-CN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2</a:t>
              </a: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～</a:t>
              </a:r>
              <a:r>
                <a:rPr kumimoji="1" lang="en-US" altLang="zh-CN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4</a:t>
              </a: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项的措施。</a:t>
              </a:r>
              <a:endParaRPr kumimoji="1" lang="ja-JP" altLang="en-US" sz="10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000" dirty="0">
                  <a:latin typeface="+mj-ea"/>
                  <a:ea typeface="+mj-ea"/>
                </a:rPr>
                <a:t>記</a:t>
              </a:r>
              <a:endParaRPr kumimoji="1" lang="en-US" altLang="ja-JP" sz="1000" dirty="0">
                <a:latin typeface="+mj-ea"/>
                <a:ea typeface="+mj-ea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详细信息</a:t>
              </a:r>
              <a:endParaRPr kumimoji="1" lang="ja-JP" altLang="en-US" sz="10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  <a:p>
              <a:pPr>
                <a:lnSpc>
                  <a:spcPts val="1000"/>
                </a:lnSpc>
              </a:pPr>
              <a:r>
                <a:rPr kumimoji="1" lang="en-US" altLang="ja-JP" sz="1000" b="1" dirty="0">
                  <a:latin typeface="SimSun" panose="02010600030101010101" pitchFamily="2" charset="-122"/>
                  <a:ea typeface="SimSun" panose="02010600030101010101" pitchFamily="2" charset="-122"/>
                </a:rPr>
                <a:t>1.</a:t>
              </a:r>
              <a:r>
                <a:rPr kumimoji="1" lang="ja-JP" altLang="en-US" sz="1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氏名　等　</a:t>
              </a:r>
              <a:r>
                <a:rPr kumimoji="1" lang="zh-CN" altLang="en-US" sz="1000" dirty="0">
                  <a:latin typeface="SimSun" panose="02010600030101010101" pitchFamily="2" charset="-122"/>
                  <a:ea typeface="SimSun" panose="02010600030101010101" pitchFamily="2" charset="-122"/>
                </a:rPr>
                <a:t>姓名 等</a:t>
              </a:r>
              <a:endParaRPr kumimoji="1" lang="ja-JP" altLang="en-US" sz="800" dirty="0">
                <a:latin typeface="SimSun" panose="02010600030101010101" pitchFamily="2" charset="-122"/>
                <a:ea typeface="SimSun" panose="02010600030101010101" pitchFamily="2" charset="-122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605242" y="77529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605242" y="933390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8024"/>
              </p:ext>
            </p:extLst>
          </p:nvPr>
        </p:nvGraphicFramePr>
        <p:xfrm>
          <a:off x="324851" y="1764016"/>
          <a:ext cx="620500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39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1853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286762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氏名</a:t>
                      </a:r>
                    </a:p>
                    <a:p>
                      <a:r>
                        <a:rPr kumimoji="1" lang="zh-CN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姓名</a:t>
                      </a:r>
                      <a:endParaRPr kumimoji="1" lang="ja-JP" altLang="en-US" sz="9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妊娠週数</a:t>
                      </a:r>
                    </a:p>
                    <a:p>
                      <a:pPr algn="ctr"/>
                      <a:r>
                        <a:rPr kumimoji="1" lang="zh-CN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妊娠周数</a:t>
                      </a:r>
                      <a:endParaRPr kumimoji="1" lang="ja-JP" altLang="en-US" sz="9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週</a:t>
                      </a:r>
                    </a:p>
                    <a:p>
                      <a:pPr algn="r"/>
                      <a:r>
                        <a:rPr kumimoji="1" lang="zh-CN" altLang="en-US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周</a:t>
                      </a:r>
                      <a:endParaRPr kumimoji="1" lang="ja-JP" altLang="en-US" sz="1000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分娩予定日</a:t>
                      </a:r>
                    </a:p>
                    <a:p>
                      <a:pPr algn="ctr"/>
                      <a:r>
                        <a:rPr kumimoji="1" lang="zh-CN" altLang="en-US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预产期</a:t>
                      </a:r>
                      <a:endParaRPr kumimoji="1" lang="ja-JP" altLang="en-US" sz="9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年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 　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月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 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015130"/>
              </p:ext>
            </p:extLst>
          </p:nvPr>
        </p:nvGraphicFramePr>
        <p:xfrm>
          <a:off x="332656" y="2655338"/>
          <a:ext cx="2883613" cy="316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613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85845">
                <a:tc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措置が必要となる症状等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需要采取措施的症状等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736000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つわり、妊娠悪阻、貧血、めまい・立ちくらみ、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妊娠反应、孕吐、贫血、头晕</a:t>
                      </a:r>
                      <a:r>
                        <a:rPr kumimoji="1" lang="en-US" altLang="zh-CN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眩晕、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腹部緊満感、子宮収縮、腹痛、性器出血、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腹胀、子宫收缩、腹痛、生殖器出血、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腰痛、痔、静脈瘤、浮腫、手や手首の痛み、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腰痛、痔疮、静脉曲张、水肿、手部和手腕疼痛、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頻尿、排尿時痛、残尿感、全身倦怠感、動悸、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尿频、尿痛、余尿感、全身不适、心悸、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頭痛、血圧の上昇、蛋白尿、妊娠糖尿病、</a:t>
                      </a: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头痛、血压升高、蛋白尿、妊娠糖尿病、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赤ちゃん（胎児）が週数に比べ小さい、</a:t>
                      </a: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胎儿小于孕周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多胎妊娠（　　　　胎）、産後体調が悪い、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多胎妊娠（ 胎）、产后不适、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妊娠中・産後の不安・不眠・落ち着かないなど、</a:t>
                      </a: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孕期及产后焦虑</a:t>
                      </a:r>
                      <a:r>
                        <a:rPr kumimoji="1" lang="en-US" altLang="zh-CN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失眠</a:t>
                      </a:r>
                      <a:r>
                        <a:rPr kumimoji="1" lang="en-US" altLang="zh-CN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烦躁等、</a:t>
                      </a:r>
                      <a:endParaRPr kumimoji="1" lang="en-US" altLang="zh-CN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合併症等 </a:t>
                      </a:r>
                      <a:r>
                        <a:rPr kumimoji="1" lang="zh-CN" altLang="en-US" sz="10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并发症等（                    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365239" y="2326079"/>
            <a:ext cx="297571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en-US" altLang="zh-CN" sz="7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ts val="1000"/>
              </a:lnSpc>
            </a:pPr>
            <a:r>
              <a:rPr kumimoji="1" lang="zh-CN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症状等</a:t>
            </a:r>
            <a:r>
              <a:rPr kumimoji="1" lang="zh-CN" altLang="en-US" sz="700" dirty="0">
                <a:latin typeface="SimSun" panose="02010600030101010101" pitchFamily="2" charset="-122"/>
                <a:ea typeface="SimSun" panose="02010600030101010101" pitchFamily="2" charset="-122"/>
              </a:rPr>
              <a:t>（请用○圈选相关症状等）</a:t>
            </a:r>
            <a:endParaRPr kumimoji="1" lang="ja-JP" altLang="en-US" sz="7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72980" y="2190175"/>
            <a:ext cx="3036453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</a:p>
          <a:p>
            <a:pPr>
              <a:lnSpc>
                <a:spcPts val="1000"/>
              </a:lnSpc>
            </a:pPr>
            <a:r>
              <a:rPr kumimoji="1"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指导事项</a:t>
            </a:r>
            <a:r>
              <a:rPr kumimoji="1" lang="zh-CN" altLang="en-US" sz="700" dirty="0">
                <a:latin typeface="SimSun" panose="02010600030101010101" pitchFamily="2" charset="-122"/>
                <a:ea typeface="SimSun" panose="02010600030101010101" pitchFamily="2" charset="-122"/>
              </a:rPr>
              <a:t>（请在相关指导事项栏中画○）</a:t>
            </a:r>
            <a:endParaRPr kumimoji="1" lang="ja-JP" altLang="en-US" sz="8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258958" y="218202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b="1" dirty="0"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　</a:t>
            </a:r>
            <a:r>
              <a:rPr kumimoji="1" lang="zh-CN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指导事项</a:t>
            </a:r>
            <a:endParaRPr kumimoji="1" lang="ja-JP" altLang="en-US" sz="7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931707"/>
              </p:ext>
            </p:extLst>
          </p:nvPr>
        </p:nvGraphicFramePr>
        <p:xfrm>
          <a:off x="3356992" y="2519978"/>
          <a:ext cx="3256955" cy="321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38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244009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2072552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522656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272340">
                <a:tc gridSpan="3"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標準措置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标准措施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kern="0" spc="-1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指導事項</a:t>
                      </a:r>
                    </a:p>
                    <a:p>
                      <a:pPr algn="dist"/>
                      <a:r>
                        <a:rPr kumimoji="1" lang="zh-CN" altLang="en-US" sz="800" b="0" kern="0" spc="-150" baseline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指导事项</a:t>
                      </a:r>
                      <a:endParaRPr kumimoji="1" lang="ja-JP" altLang="en-US" sz="800" b="0" kern="0" spc="-150" baseline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199419">
                <a:tc rowSpan="2"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休業</a:t>
                      </a:r>
                      <a:endParaRPr kumimoji="1" lang="en-US" altLang="zh-CN" sz="7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休假</a:t>
                      </a:r>
                      <a:endParaRPr kumimoji="1" lang="ja-JP" altLang="en-US" sz="4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入院加療　</a:t>
                      </a:r>
                      <a:r>
                        <a:rPr kumimoji="1" lang="zh-CN" altLang="en-US" sz="9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住院治疗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2424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自宅療養　</a:t>
                      </a:r>
                      <a:r>
                        <a:rPr kumimoji="1" lang="zh-CN" altLang="en-US" sz="9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居家疗养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15795">
                <a:tc gridSpan="3"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　</a:t>
                      </a:r>
                      <a:r>
                        <a:rPr kumimoji="1" lang="zh-CN" altLang="en-US" sz="9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缩短工作时间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作業の制限 </a:t>
                      </a:r>
                      <a:r>
                        <a:rPr kumimoji="1" lang="zh-CN" altLang="en-US" sz="105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限制工作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（注）</a:t>
                      </a: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zh-CN" altLang="en-US" sz="9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体力要求高的工作</a:t>
                      </a:r>
                      <a:r>
                        <a:rPr kumimoji="1" lang="zh-CN" altLang="en-US" sz="5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（见注）</a:t>
                      </a:r>
                      <a:endParaRPr kumimoji="1" lang="ja-JP" altLang="en-US" sz="5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　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长时间站立的工作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需强行使用同一姿势的工作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　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腰部吃力的工作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　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在寒冷处作业的工作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  <a:p>
                      <a:pPr marL="0" marR="0" lvl="0" indent="0" algn="l" defTabSz="685800" rtl="0" eaLnBrk="1" fontAlgn="auto" latinLnBrk="0" hangingPunct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不允许长时间离开作业场所的工作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spc="-5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ストレス・緊張を多く感じる作業　</a:t>
                      </a:r>
                      <a:r>
                        <a:rPr kumimoji="1" lang="zh-CN" altLang="en-US" sz="700" spc="-50" baseline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造成大量压力</a:t>
                      </a:r>
                      <a:r>
                        <a:rPr kumimoji="1" lang="en-US" altLang="zh-CN" sz="700" spc="-50" baseline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spc="-50" baseline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紧张的工作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106355" y="8479089"/>
            <a:ext cx="6751645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zh-CN" sz="105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r"/>
            <a:r>
              <a:rPr kumimoji="1" lang="zh-CN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指导事项遵守措施申请书</a:t>
            </a:r>
            <a:r>
              <a:rPr kumimoji="1" lang="ja-JP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　　</a:t>
            </a:r>
            <a:r>
              <a:rPr lang="zh-CN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kumimoji="1" lang="ja-JP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CN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kumimoji="1" lang="ja-JP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kumimoji="1" lang="zh-CN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日</a:t>
            </a:r>
            <a:endParaRPr lang="en-US" altLang="zh-CN" sz="105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  <a:r>
              <a:rPr kumimoji="1" lang="ja-JP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kumimoji="1" lang="ja-JP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　　　　　　</a:t>
            </a:r>
            <a:endParaRPr kumimoji="1" lang="en-US" altLang="ja-JP" sz="1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鉴于上述情况，特此申请基于医生等的指导事项的措施。</a:t>
            </a:r>
            <a:r>
              <a:rPr kumimoji="1" lang="ja-JP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　　　　　　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　</a:t>
            </a:r>
            <a:r>
              <a:rPr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所属</a:t>
            </a:r>
            <a:r>
              <a:rPr kumimoji="1" lang="ja-JP" altLang="en-US" sz="900" u="dash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kumimoji="1" lang="ja-JP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　　　　　　　　　　　　　　</a:t>
            </a:r>
            <a:r>
              <a:rPr kumimoji="1" lang="ja-JP" altLang="en-US" sz="1050" u="dash" dirty="0"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　　　　　　　　　　　　</a:t>
            </a:r>
            <a:endParaRPr kumimoji="1" lang="ja-JP" altLang="en-US" sz="105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ts val="1000"/>
              </a:lnSpc>
            </a:pPr>
            <a:r>
              <a:rPr kumimoji="1" lang="ja-JP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                                                　        </a:t>
            </a:r>
            <a:endParaRPr kumimoji="1" lang="ja-JP" altLang="en-US" sz="1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事業主　殿　　　　　　　　　　　　　　　　　　　　　　　　　　　　　　　　　　　　　　　 氏名  </a:t>
            </a:r>
            <a:r>
              <a:rPr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姓名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kumimoji="1" lang="zh-CN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致 雇主</a:t>
            </a:r>
            <a:r>
              <a:rPr kumimoji="1" lang="ja-JP" altLang="en-US" sz="1000" dirty="0"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　　　　　　　　　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251358" y="6908307"/>
            <a:ext cx="317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100" b="1" dirty="0">
                <a:latin typeface="SimSun" panose="02010600030101010101" pitchFamily="2" charset="-122"/>
                <a:ea typeface="SimSun" panose="02010600030101010101" pitchFamily="2" charset="-122"/>
              </a:rPr>
              <a:t>3.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上記２の措置が必要な期間</a:t>
            </a:r>
            <a:r>
              <a:rPr kumimoji="1" lang="ja-JP" altLang="en-US" sz="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　　</a:t>
            </a:r>
            <a:endParaRPr kumimoji="1" lang="en-US" altLang="ja-JP" sz="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900" b="1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kumimoji="1"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需要采取上述</a:t>
            </a:r>
            <a:r>
              <a:rPr kumimoji="1" lang="en-US" altLang="zh-CN" sz="900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kumimoji="1"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的措施的期间</a:t>
            </a:r>
            <a:r>
              <a:rPr kumimoji="1" lang="zh-CN" altLang="en-US" sz="700" dirty="0">
                <a:latin typeface="SimSun" panose="02010600030101010101" pitchFamily="2" charset="-122"/>
                <a:ea typeface="SimSun" panose="02010600030101010101" pitchFamily="2" charset="-122"/>
              </a:rPr>
              <a:t>（请暂时用〇圈选预定期间）</a:t>
            </a:r>
            <a:endParaRPr kumimoji="1" lang="ja-JP" altLang="en-US" sz="7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426415" y="9601884"/>
            <a:ext cx="6005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CN" altLang="en-US" sz="700" dirty="0">
                <a:latin typeface="SimSun" panose="02010600030101010101" pitchFamily="2" charset="-122"/>
                <a:ea typeface="SimSun" panose="02010600030101010101" pitchFamily="2" charset="-122"/>
              </a:rPr>
              <a:t>请医生等填写本表格的“孕产妇健康管理指导事项联络卡”的栏目，请女性劳动者填写“指导事项遵守措施申请书”的栏目。</a:t>
            </a:r>
            <a:r>
              <a:rPr lang="ja-JP" altLang="en-US" sz="70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kumimoji="1" lang="ja-JP" altLang="en-US" sz="7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106355" y="9605982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69958" y="8473345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250502" y="5981399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标准措施的相关具体内容、标准措施以外的必要措施等的特别说明</a:t>
            </a:r>
            <a:endParaRPr kumimoji="1" lang="ja-JP" altLang="en-US" sz="9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330613" y="6905003"/>
            <a:ext cx="3299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SimSun" panose="02010600030101010101" pitchFamily="2" charset="-122"/>
                <a:ea typeface="SimSun" panose="02010600030101010101" pitchFamily="2" charset="-122"/>
              </a:rPr>
              <a:t>4.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その他の指導事項</a:t>
            </a:r>
            <a:r>
              <a:rPr kumimoji="1" lang="ja-JP" altLang="en-US" sz="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en-US" altLang="ja-JP" sz="11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1" lang="ja-JP" altLang="en-US" sz="900" b="1" dirty="0">
                <a:latin typeface="SimSun" panose="02010600030101010101" pitchFamily="2" charset="-122"/>
                <a:ea typeface="SimSun" panose="02010600030101010101" pitchFamily="2" charset="-122"/>
              </a:rPr>
              <a:t>　</a:t>
            </a:r>
            <a:r>
              <a:rPr kumimoji="1" lang="zh-CN" altLang="en-US" sz="900" dirty="0">
                <a:latin typeface="SimSun" panose="02010600030101010101" pitchFamily="2" charset="-122"/>
                <a:ea typeface="SimSun" panose="02010600030101010101" pitchFamily="2" charset="-122"/>
              </a:rPr>
              <a:t>其他指导事项</a:t>
            </a:r>
            <a:r>
              <a:rPr kumimoji="1" lang="zh-CN" altLang="en-US" sz="700" dirty="0">
                <a:latin typeface="SimSun" panose="02010600030101010101" pitchFamily="2" charset="-122"/>
                <a:ea typeface="SimSun" panose="02010600030101010101" pitchFamily="2" charset="-122"/>
              </a:rPr>
              <a:t>（如需要采取措施，请画○）</a:t>
            </a:r>
            <a:endParaRPr kumimoji="1" lang="ja-JP" altLang="en-US" sz="7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32241"/>
              </p:ext>
            </p:extLst>
          </p:nvPr>
        </p:nvGraphicFramePr>
        <p:xfrm>
          <a:off x="3429000" y="7278932"/>
          <a:ext cx="3168352" cy="864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499099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妊娠中の通勤緩和の措置（在宅勤務を含む。）　</a:t>
                      </a:r>
                    </a:p>
                    <a:p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缓解孕期通勤的措施（包括居家工作）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妊娠中の休憩に関する措置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孕期休息的相关措施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346961" y="9129464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346961" y="937307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342237" y="6315400"/>
            <a:ext cx="6273715" cy="633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840423"/>
              </p:ext>
            </p:extLst>
          </p:nvPr>
        </p:nvGraphicFramePr>
        <p:xfrm>
          <a:off x="365023" y="7273984"/>
          <a:ext cx="28850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905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469153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１週間 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1</a:t>
                      </a:r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周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（   月 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日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～</a:t>
                      </a:r>
                      <a:r>
                        <a:rPr kumimoji="1" lang="en-US" altLang="zh-CN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 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月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日）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２週間 </a:t>
                      </a:r>
                      <a:r>
                        <a:rPr kumimoji="1" lang="en-US" altLang="zh-CN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2</a:t>
                      </a:r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周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（   月   日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～</a:t>
                      </a:r>
                      <a:r>
                        <a:rPr kumimoji="1" lang="en-US" altLang="zh-CN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 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月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日）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４週間 </a:t>
                      </a:r>
                      <a:r>
                        <a:rPr kumimoji="1" lang="en-US" altLang="zh-CN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4</a:t>
                      </a:r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周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（   月   日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～</a:t>
                      </a:r>
                      <a:r>
                        <a:rPr kumimoji="1" lang="en-US" altLang="zh-CN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 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月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日）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その他 </a:t>
                      </a:r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其他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（   月   日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～</a:t>
                      </a:r>
                      <a:r>
                        <a:rPr kumimoji="1" lang="en-US" altLang="zh-CN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   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月 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　</a:t>
                      </a:r>
                      <a:r>
                        <a:rPr kumimoji="1" lang="zh-CN" altLang="en-US" sz="10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日）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254117" y="5723323"/>
            <a:ext cx="35339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（注）　 「身体的負担の大きい作業」のうち、特定の作業について制限の必 要がある場合には、指導事項欄に〇を付けた上で、</a:t>
            </a:r>
            <a:endParaRPr kumimoji="1" lang="en-US" altLang="ja-JP" sz="5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kumimoji="1" lang="ja-JP" altLang="en-US" sz="5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具体的な作業を○で囲んでください。</a:t>
            </a:r>
          </a:p>
          <a:p>
            <a:r>
              <a:rPr kumimoji="1" lang="zh-CN" altLang="en-US" sz="500" dirty="0">
                <a:latin typeface="SimSun" panose="02010600030101010101" pitchFamily="2" charset="-122"/>
                <a:ea typeface="SimSun" panose="02010600030101010101" pitchFamily="2" charset="-122"/>
              </a:rPr>
              <a:t>（注）“体力要求高的工作”中，如果需要对特定工作采取限制，请在指导事项栏内画〇，然后用〇圈选具体的工作。</a:t>
            </a:r>
            <a:endParaRPr kumimoji="1" lang="ja-JP" altLang="en-US" sz="5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09433" y="9386439"/>
            <a:ext cx="419777" cy="215445"/>
          </a:xfrm>
        </p:spPr>
        <p:txBody>
          <a:bodyPr/>
          <a:lstStyle/>
          <a:p>
            <a:fld id="{9E2A29CB-BA86-48A6-80E1-CB8750A963B5}" type="slidenum">
              <a:rPr kumimoji="1" lang="ja-JP" altLang="en-US" smtClean="0">
                <a:solidFill>
                  <a:schemeClr val="tx1"/>
                </a:solidFill>
              </a:rPr>
              <a:t>1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3A62A57-B8EB-4DC1-AA90-2CCF7145F4A5}"/>
              </a:ext>
            </a:extLst>
          </p:cNvPr>
          <p:cNvSpPr txBox="1"/>
          <p:nvPr/>
        </p:nvSpPr>
        <p:spPr>
          <a:xfrm>
            <a:off x="6137666" y="48428"/>
            <a:ext cx="661273" cy="1958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800" dirty="0"/>
              <a:t>中国語</a:t>
            </a:r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65552"/>
              </p:ext>
            </p:extLst>
          </p:nvPr>
        </p:nvGraphicFramePr>
        <p:xfrm>
          <a:off x="154218" y="415498"/>
          <a:ext cx="6583442" cy="9302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850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36372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症状名等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症状名称等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措置の例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900" b="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措施示例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3234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つわり、妊娠悪阻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妊娠反应、孕吐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の制限、においがきつい・換気が悪い・高温多湿などのつわり症状を増悪させる環境における作業の制限、通勤緩和、休憩の配慮　 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休假（住院治疗），缩短工作时间，限制体力要求高的工作（不允许长时间离开作业场所的工作），对会因刺鼻气味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通风不良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高温高湿等加剧妊娠反应症状的环境下的作业加以限制，缓解通勤，考虑休息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515282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貧血、めまい・立ちくらみ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贫血、头晕</a:t>
                      </a:r>
                      <a:r>
                        <a:rPr kumimoji="1" lang="en-US" altLang="zh-CN" sz="8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眩晕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勤務時間の短縮、身体的負担の大きい作業（高所や不安定な足場での作業）の制限、ストレス・緊張を多く感じる作業の制限、通勤緩和、休憩の配慮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缩短工作时间、限制体力要求高的工作（高空作业或不稳定脚手架上的作业），限制会造成大量压力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紧张的工作，缓解通勤，考虑休息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3234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腹胀、子宫收缩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居家疗养），缩短工作时间，限制体力要求高的工作（长时间站立的工作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需强行使用同一姿势的工作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不允许长时间离开作业场所的工作），缓解通勤，考虑休息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33341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腹痛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腹痛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休業（入院加療）、疾患名に応じた主治医等からの具体的な措置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休假（住院治疗），主治医生等根据疾病名称给出具体措施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SimSun" panose="02010600030101010101" pitchFamily="2" charset="-122"/>
                        <a:ea typeface="SimSun" panose="02010600030101010101" pitchFamily="2" charset="-122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33341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性器出血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生殖器出血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休業（入院加療）、疾患名に応じた主治医等からの具体的な措置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休假（住院治疗），主治医生等根据疾病名称给出具体措施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844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腰痛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腰痛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休假（居家治疗），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限制体力要求高的工作（长时间站立的工作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SimSun" panose="02010600030101010101" pitchFamily="2" charset="-122"/>
                          <a:ea typeface="SimSun" panose="02010600030101010101" pitchFamily="2" charset="-122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需强行使用同一姿势的工作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腰部吃力的工作）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33341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痔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痔疮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の制限、休憩の配慮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限制体力要求高的工作（长时间站立的工作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需强行使用同一姿势的工作），考虑休息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844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静脈瘤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静脉曲张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の制限、休憩の配慮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缩短工作时间，限制体力要求高的工作（长时间站立的工作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需强行使用同一姿势的工作），考虑休息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844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浮腫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水肿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缩短工作时间，限制体力要求高的工作（长时间站立的工作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需强行使用同一姿势的工作），考虑休息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33341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手や手首の痛み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手部和手腕疼痛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身体的負担の大きい作業（同一姿勢を強制される作業）の制限、休憩の配慮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限制体力要求高的工作（需强行使用同一姿势的工作），考虑休息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409194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尿频、尿痛、余尿感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居家疗养），限制体力要求高的工作（在寒冷处作业的工作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不允许长时间离开作业场所的工作），考虑休息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409194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全身倦怠感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全身不适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居家疗养），缩短工作时间，限制体力要求高的工作，考虑休息，主治医生等根据疾病名称给出具体措施 等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844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動悸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心悸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居家疗养），限制体力要求高的工作，主治医生等根据疾病名称给出具体措施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844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頭痛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头痛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居家疗养），限制体力要求高的工作，主治医生等根据疾病名称给出具体措施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515282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血圧の上昇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血压升高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居家疗养），缩短工作时间，限制体力要求高的工作，限制造成大量压力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紧张的工作，主治医生等根据疾病名称给出具体措施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844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蛋白尿　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蛋白尿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居家疗养），缩短工作时间，限制体力要求高的工作，限制造成大量压力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紧张的工作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3341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妊娠糖尿病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妊娠糖尿病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居家疗养），主治医生等根据疾病名称给出具体措施（考虑胰岛素治疗期间等）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454661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赤ちゃん（胎児）が週数に比べ小さい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胎儿小于孕周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居家疗养），缩短工作时间，限制体力要求高的工作，限制造成大量压力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紧张的工作，缓解通勤，考虑休息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409194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多胎妊娠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多胎妊娠（ 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胎）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居家疗养），缩短工作时间，限制体力要求高的工作，限制造成大量压力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紧张的工作，缓解通勤，考虑休息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409194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産後体調が悪い</a:t>
                      </a: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产后不适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休假（居家疗养），缩短工作时间，限制体力要求高的工作，限制造成大量压力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紧张的工作，缓解通勤，考虑休息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39403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妊娠中・産後の不安・不眠・落ち着かないなど</a:t>
                      </a:r>
                    </a:p>
                    <a:p>
                      <a:r>
                        <a:rPr kumimoji="1" lang="zh-CN" altLang="en-US" sz="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孕期及产后焦虑</a:t>
                      </a:r>
                      <a:r>
                        <a:rPr kumimoji="1" lang="en-US" altLang="zh-CN" sz="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失眠</a:t>
                      </a:r>
                      <a:r>
                        <a:rPr kumimoji="1" lang="en-US" altLang="zh-CN" sz="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烦躁等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休假（住院治疗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居家疗养），缩短工作时间，限制造成大量压力</a:t>
                      </a:r>
                      <a:r>
                        <a:rPr kumimoji="1" lang="en-US" altLang="zh-CN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紧张的工作，缓解通勤，考虑休息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84475">
                <a:tc>
                  <a:txBody>
                    <a:bodyPr/>
                    <a:lstStyle/>
                    <a:p>
                      <a:r>
                        <a:rPr kumimoji="1" lang="zh-TW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合併症等（自由記載）　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r>
                        <a:rPr kumimoji="1" lang="zh-CN" altLang="en-US" sz="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并发症等（自由记述）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疾患名に応じた主治医等からの具体的な措置、もしくは上記の症状名等から参照できる措置　など</a:t>
                      </a:r>
                    </a:p>
                    <a:p>
                      <a:r>
                        <a:rPr kumimoji="1" lang="zh-CN" altLang="en-US" sz="7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主治医生等根据疾病名称给出具体措施，或可根据上述症状名称等参考的措施 等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31158" y="0"/>
            <a:ext cx="62776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</a:t>
            </a:r>
            <a:endParaRPr kumimoji="1"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zh-CN" altLang="en-US" sz="1050" dirty="0">
                <a:latin typeface="SimSun" panose="02010600030101010101" pitchFamily="2" charset="-122"/>
                <a:ea typeface="SimSun" panose="02010600030101010101" pitchFamily="2" charset="-122"/>
              </a:rPr>
              <a:t>（参考）针对症状等可采取的措施的示例</a:t>
            </a:r>
            <a:endParaRPr kumimoji="1" lang="ja-JP" altLang="en-US" sz="105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381327" y="9379359"/>
            <a:ext cx="356333" cy="527402"/>
          </a:xfrm>
        </p:spPr>
        <p:txBody>
          <a:bodyPr/>
          <a:lstStyle/>
          <a:p>
            <a:fld id="{9E2A29CB-BA86-48A6-80E1-CB8750A963B5}" type="slidenum">
              <a:rPr kumimoji="1" lang="ja-JP" altLang="en-US" smtClean="0">
                <a:solidFill>
                  <a:schemeClr val="tx1"/>
                </a:solidFill>
              </a:rPr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FD0D30-5EBB-4577-A8B6-3B42FFB3567D}"/>
              </a:ext>
            </a:extLst>
          </p:cNvPr>
          <p:cNvSpPr txBox="1"/>
          <p:nvPr/>
        </p:nvSpPr>
        <p:spPr>
          <a:xfrm>
            <a:off x="4694717" y="9724039"/>
            <a:ext cx="2189659" cy="18042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700" dirty="0"/>
              <a:t>令和５年３月作成　母性健康管理カード（中国語）</a:t>
            </a:r>
          </a:p>
        </p:txBody>
      </p:sp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2170</TotalTime>
  <Words>2218</Words>
  <Application>Microsoft Office PowerPoint</Application>
  <PresentationFormat>A4 210 x 297 mm</PresentationFormat>
  <Paragraphs>187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ゴシック</vt:lpstr>
      <vt:lpstr>SimSun</vt:lpstr>
      <vt:lpstr>SimSun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徳永 希美(tokunaga-nozomi)</dc:creator>
  <cp:lastModifiedBy>清瀬 友香(kiyose-yuka)</cp:lastModifiedBy>
  <cp:revision>213</cp:revision>
  <cp:lastPrinted>2023-02-24T01:40:41Z</cp:lastPrinted>
  <dcterms:created xsi:type="dcterms:W3CDTF">2020-04-23T04:59:07Z</dcterms:created>
  <dcterms:modified xsi:type="dcterms:W3CDTF">2023-02-28T09:52:35Z</dcterms:modified>
</cp:coreProperties>
</file>